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12" r:id="rId1"/>
  </p:sldMasterIdLst>
  <p:notesMasterIdLst>
    <p:notesMasterId r:id="rId2"/>
  </p:notesMasterIdLst>
  <p:sldIdLst>
    <p:sldId id="256" r:id="rId3"/>
    <p:sldId id="259" r:id="rId4"/>
    <p:sldId id="260" r:id="rId5"/>
    <p:sldId id="267" r:id="rId6"/>
    <p:sldId id="257" r:id="rId7"/>
    <p:sldId id="264" r:id="rId8"/>
    <p:sldId id="271" r:id="rId9"/>
    <p:sldId id="278" r:id="rId10"/>
    <p:sldId id="287" r:id="rId11"/>
    <p:sldId id="274" r:id="rId12"/>
    <p:sldId id="279" r:id="rId13"/>
    <p:sldId id="275" r:id="rId14"/>
    <p:sldId id="280" r:id="rId15"/>
    <p:sldId id="281" r:id="rId16"/>
    <p:sldId id="282" r:id="rId17"/>
    <p:sldId id="288" r:id="rId18"/>
    <p:sldId id="289" r:id="rId19"/>
    <p:sldId id="268" r:id="rId20"/>
    <p:sldId id="290" r:id="rId21"/>
    <p:sldId id="283" r:id="rId22"/>
    <p:sldId id="284" r:id="rId23"/>
    <p:sldId id="270" r:id="rId24"/>
    <p:sldId id="285" r:id="rId25"/>
    <p:sldId id="291" r:id="rId26"/>
    <p:sldId id="286" r:id="rId27"/>
    <p:sldId id="292" r:id="rId28"/>
    <p:sldId id="293" r:id="rId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867"/>
    <p:restoredTop sz="97737"/>
  </p:normalViewPr>
  <p:slideViewPr>
    <p:cSldViewPr snapToGrid="0">
      <p:cViewPr>
        <p:scale>
          <a:sx n="90" d="100"/>
          <a:sy n="90" d="100"/>
        </p:scale>
        <p:origin x="1128" y="17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69BC-5BC0-EF2E-5219-F69906363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EB170-DA4D-720C-996F-C3F968D06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58108-0823-9425-C829-1B40AB6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9FD09-31BE-9AB9-27A5-4A7B23B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D2408-0780-15A1-BCDB-9B6B1D94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4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9621-6A59-FADB-6B64-EACDEEE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8A93C-F97A-C4A5-103A-77A67FB7F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EA9DE-6D5A-AE6F-2F23-BDA64DD6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77E7B-C2BA-02DF-B8C5-AEEEB76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7457B-4E53-29E0-0B4D-474F78DB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564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9E050-6D6A-37E0-C94D-276145A43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9DFFD-7D65-560D-3491-A62A0F9FF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51F3-E533-02AE-6B78-D55E0A11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268FA-52F7-5547-79C1-6CF72F80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98D63-8D80-A6C3-3678-6543950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66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D016D-2541-84E9-1D3B-A182BB8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A8E02-F182-E132-1FCC-0AA4C6146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29EC7-BD35-9B55-1023-E7006449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83741D-F748-538F-59F4-73F64934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85FF2-F1F1-69D1-1332-2516473E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9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3667-CB43-A100-DE59-9CBF393E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99100-0F5E-DF72-5805-0510BC5A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49AB0-353E-6993-E027-7CE90372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EBCC-9038-3CCA-8288-D3003089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439A6-EF36-8184-3688-634A957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20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B111E-3B08-2F68-4C66-F88FD0D5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6A4B-C6BA-56D5-50B2-1789213A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E5AFA-416C-BAEE-437C-848E869C2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7487A-CA9E-DB0B-AADE-E850757C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1E597-0E1C-9633-2782-3D20527C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432AF-19B4-2ADD-2816-FAC352AA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95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B085-22B7-2EA4-331A-EFEC27E4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5B3DC-5390-C1AA-8092-C9597208F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8A466-F3FF-B89C-BC81-7351ED845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AAE0D4-A8DF-CBAB-222B-05EB537AE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C6ECC1-A773-8E3B-701C-F0FDF08E3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8ACA2E-E7C7-9206-4DE1-599FE9AC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C72784-B096-622D-B661-BEF099F2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21E4CC-E021-6E3F-54A1-30E4B4CD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6AE8-DAD6-E2A1-E2BB-E002C84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A2A48-E95C-2F7E-2F16-9DBA99B0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25BF5-9A40-EADA-72C6-E1FE5B10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39847-1B0A-00A2-657F-270EBAFF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52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935D89-0858-EB37-7888-8D5C2BE1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2874BF-5242-6D47-5AD0-03EA191E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3F233-EEBA-75F8-149B-CCC90607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1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FD9-5F2A-5679-EA63-D33263B4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92708-B692-FB0B-4486-DBA9809A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7C8AE7-31D7-D2BC-B4DD-7EE8E03D3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CC16E-5B63-00B5-10EB-5E98D788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8D73E-96DF-C33B-B649-3C387D44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6E92A-6026-C414-EA88-2F69808C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862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26742-10D7-1D6C-2C64-B8C70960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AB582-C84B-4CED-D99E-8DA1287A08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4F137-AF57-18C5-19CF-99AA27B36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8B521-5522-FC69-0A44-8AE3EF61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6B0973-7D53-2CDB-C6E6-0AC0440F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6CEE3-F5D0-8069-0354-288AADEE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327314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E1D25C-1111-BFCE-7596-DF8AFE9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3762B-5A5F-2823-2942-4911EB5E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6BEE3-7954-0555-A18E-858BE537F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ECA88-C167-B54A-96E7-1DA25AA45BE9}" type="datetimeFigureOut">
              <a:t>2023. 3. 25.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6A0F0-38EB-1363-40D2-8514211D0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363AF-D4C4-EB7F-EE40-CF4278A8F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42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Relationship Id="rId4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3.png"  /><Relationship Id="rId8" Type="http://schemas.openxmlformats.org/officeDocument/2006/relationships/image" Target="../media/image3.png"  /><Relationship Id="rId9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7.png"  /><Relationship Id="rId4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51784" y="2630898"/>
            <a:ext cx="4209656" cy="141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900" spc="-50">
                <a:solidFill>
                  <a:schemeClr val="bg1"/>
                </a:solidFill>
                <a:latin typeface="Montserrat Medium"/>
                <a:ea typeface="Pretendard Medium"/>
                <a:cs typeface="Pretendard Medium"/>
              </a:rPr>
              <a:t>MUSINSA</a:t>
            </a:r>
            <a:endParaRPr kumimoji="1" lang="en-US" altLang="ko-KR" sz="2900" spc="-50">
              <a:solidFill>
                <a:schemeClr val="bg1"/>
              </a:solidFill>
              <a:latin typeface="Montserrat Medium"/>
              <a:ea typeface="Pretendard Medium"/>
              <a:cs typeface="Pretendard Medium"/>
            </a:endParaRPr>
          </a:p>
          <a:p>
            <a:pPr lvl="0">
              <a:defRPr/>
            </a:pPr>
            <a:r>
              <a:rPr kumimoji="1" lang="ko-KR" altLang="en-US" sz="2900" spc="-50">
                <a:solidFill>
                  <a:schemeClr val="bg1"/>
                </a:solidFill>
                <a:latin typeface="Montserrat Medium"/>
                <a:ea typeface="Pretendard Medium"/>
                <a:cs typeface="Pretendard Medium"/>
              </a:rPr>
              <a:t>리뷰데이터 기반</a:t>
            </a:r>
            <a:endParaRPr kumimoji="1" lang="ko-KR" altLang="en-US" sz="2900" spc="-50">
              <a:solidFill>
                <a:schemeClr val="bg1"/>
              </a:solidFill>
              <a:latin typeface="Montserrat Medium"/>
              <a:ea typeface="Pretendard Medium"/>
              <a:cs typeface="Pretendard Medium"/>
            </a:endParaRPr>
          </a:p>
          <a:p>
            <a:pPr lvl="0">
              <a:defRPr/>
            </a:pPr>
            <a:r>
              <a:rPr kumimoji="1" lang="ko-KR" altLang="en-US" sz="2900" spc="-50">
                <a:solidFill>
                  <a:schemeClr val="bg1"/>
                </a:solidFill>
                <a:latin typeface="Montserrat Medium"/>
                <a:ea typeface="Pretendard Medium"/>
                <a:cs typeface="Pretendard Medium"/>
              </a:rPr>
              <a:t>이탈 예측 및 마케팅</a:t>
            </a:r>
            <a:endParaRPr kumimoji="1" lang="ko-KR" altLang="en-US" sz="2900" spc="-50">
              <a:solidFill>
                <a:schemeClr val="bg1"/>
              </a:solidFill>
              <a:latin typeface="Montserrat Medium"/>
              <a:ea typeface="Pretendard Medium"/>
              <a:cs typeface="Pretendar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1784" y="4115484"/>
            <a:ext cx="3888432" cy="35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200" spc="-2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rPr>
              <a:t>김여정 김상현 유다은 이한용</a:t>
            </a:r>
            <a:endParaRPr kumimoji="1" lang="ko-KR" altLang="en-US" sz="1200" spc="-20">
              <a:solidFill>
                <a:schemeClr val="bg1">
                  <a:alpha val="50000"/>
                </a:schemeClr>
              </a:solidFill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56" y="2171654"/>
            <a:ext cx="1152128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300">
                <a:solidFill>
                  <a:srgbClr val="0078ff"/>
                </a:solidFill>
                <a:latin typeface="Pretendard Medium"/>
                <a:ea typeface="Pretendard Medium"/>
                <a:cs typeface="Pretendard Medium"/>
              </a:rPr>
              <a:t>핏인사이트</a:t>
            </a:r>
            <a:endParaRPr kumimoji="1" lang="ko-KR" altLang="en-US" sz="1300">
              <a:solidFill>
                <a:srgbClr val="0078ff"/>
              </a:solidFill>
              <a:latin typeface="Pretendard Medium"/>
              <a:ea typeface="Pretendard Medium"/>
              <a:cs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30968" y="-142875"/>
            <a:ext cx="12322969" cy="77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8947" y="2741361"/>
            <a:ext cx="4806206" cy="4071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kumimoji="1" sz="1200" b="0" i="0" u="none" strike="noStrike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defRPr>
            </a:lvl1pPr>
          </a:lstStyle>
          <a:p>
            <a:pPr lvl="0">
              <a:defRPr/>
            </a:pPr>
            <a:r>
              <a:rPr lang="ko-KR" altLang="en-US" sz="1400"/>
              <a:t>리뷰 데이터 크롤링 (1061만 건)</a:t>
            </a:r>
            <a:endParaRPr lang="ko-KR" altLang="en-US" sz="1400"/>
          </a:p>
        </p:txBody>
      </p:sp>
      <p:sp>
        <p:nvSpPr>
          <p:cNvPr id="115" name="TextBox 64"/>
          <p:cNvSpPr txBox="1"/>
          <p:nvPr/>
        </p:nvSpPr>
        <p:spPr>
          <a:xfrm>
            <a:off x="1571051" y="3679030"/>
            <a:ext cx="4806207" cy="4148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계층적 샘플링 후 추가 리뷰 크롤링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0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7519" y="2764383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1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5806" y="3695170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2" name="그래픽 9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5061" y="4625958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6" name="TextBox 64"/>
          <p:cNvSpPr txBox="1"/>
          <p:nvPr/>
        </p:nvSpPr>
        <p:spPr>
          <a:xfrm>
            <a:off x="1588704" y="4542534"/>
            <a:ext cx="4806206" cy="4761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3. 상품 상세 정보 크롤링</a:t>
            </a:r>
            <a:endPara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8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9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1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2" name="모서리가 둥근 직사각형 95"/>
          <p:cNvSpPr/>
          <p:nvPr/>
        </p:nvSpPr>
        <p:spPr>
          <a:xfrm>
            <a:off x="5852089" y="2484752"/>
            <a:ext cx="5260732" cy="3751382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498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3" name="TextBox 97"/>
          <p:cNvSpPr txBox="1"/>
          <p:nvPr/>
        </p:nvSpPr>
        <p:spPr>
          <a:xfrm>
            <a:off x="6100197" y="2848043"/>
            <a:ext cx="4887612" cy="3357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목표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데이터에서 추출된 product_id를 사용하여 각 상품의 상세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정보 조회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항목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제품 번호, 제품 이름, 스타일 번호, 성별, 성별 코드, 브랜드 정보,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브랜드 이름, 제품 가격(최소 및 최대 가격), 최대 사용할 수 있는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포인트 비율, 포인트 제공 여부, 물류 정보, 반품 배송비 정보, 시즌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연도, 시즌 정보, 원단 정보, 제품 리뷰 정보(만족도 점수, 리뷰 수 등), 제품 태그, 제품 카테고리 경로, 회사 ID, 제품 사이즈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44" name=""/>
          <p:cNvCxnSpPr/>
          <p:nvPr/>
        </p:nvCxnSpPr>
        <p:spPr>
          <a:xfrm>
            <a:off x="6096000" y="3921125"/>
            <a:ext cx="4847700" cy="262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8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42875" y="-130968"/>
            <a:ext cx="12334875" cy="75859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09189" y="2933471"/>
            <a:ext cx="4806206" cy="4761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kumimoji="1" sz="1200" b="0" i="0" u="none" strike="noStrike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defRPr>
            </a:lvl1pPr>
          </a:lstStyle>
          <a:p>
            <a:pPr lvl="0">
              <a:defRPr/>
            </a:pPr>
            <a:r>
              <a:rPr lang="en-US" altLang="ko-KR" sz="1700" b="1"/>
              <a:t>4.</a:t>
            </a:r>
            <a:r>
              <a:rPr lang="ko-KR" altLang="en-US" sz="1700" b="1"/>
              <a:t> 패션톡 게시판 이용 크롤링</a:t>
            </a:r>
            <a:endParaRPr lang="ko-KR" altLang="en-US" sz="1700" b="1"/>
          </a:p>
        </p:txBody>
      </p:sp>
      <p:pic>
        <p:nvPicPr>
          <p:cNvPr id="130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7761" y="3039836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9" name="모서리가 둥근 직사각형 95"/>
          <p:cNvSpPr/>
          <p:nvPr/>
        </p:nvSpPr>
        <p:spPr>
          <a:xfrm>
            <a:off x="5895516" y="1966382"/>
            <a:ext cx="5260732" cy="3852436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498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1" name="TextBox 97"/>
          <p:cNvSpPr txBox="1"/>
          <p:nvPr/>
        </p:nvSpPr>
        <p:spPr>
          <a:xfrm>
            <a:off x="6096000" y="2329673"/>
            <a:ext cx="4887612" cy="21642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목표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데이터에서 추출된 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hash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_id를 사용하여 각 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유저의 패션톡 게시판 사용 내역 조회</a:t>
            </a:r>
            <a:endPara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항목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해시 ID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게시글 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ID,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제목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작성 날짜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카테고리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내용</a:t>
            </a:r>
            <a:endPara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42" name=""/>
          <p:cNvCxnSpPr/>
          <p:nvPr/>
        </p:nvCxnSpPr>
        <p:spPr>
          <a:xfrm>
            <a:off x="6139427" y="3402755"/>
            <a:ext cx="4847700" cy="262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8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9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50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51" name=""/>
          <p:cNvCxnSpPr/>
          <p:nvPr/>
        </p:nvCxnSpPr>
        <p:spPr>
          <a:xfrm>
            <a:off x="6137045" y="4305249"/>
            <a:ext cx="4847700" cy="262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3831" y="3897551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55" name="TextBox 64"/>
          <p:cNvSpPr txBox="1"/>
          <p:nvPr/>
        </p:nvSpPr>
        <p:spPr>
          <a:xfrm>
            <a:off x="1580064" y="3872398"/>
            <a:ext cx="4806207" cy="411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데이터와 상품</a:t>
            </a:r>
            <a:r>
              <a:rPr xmlns:mc="http://schemas.openxmlformats.org/markup-compatibility/2006" xmlns:hp="http://schemas.haansoft.com/office/presentation/8.0" kumimoji="1" lang="en-US" altLang="ko-KR" sz="140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40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게시판 데이터 결합</a:t>
            </a:r>
            <a:endParaRPr xmlns:mc="http://schemas.openxmlformats.org/markup-compatibility/2006" xmlns:hp="http://schemas.haansoft.com/office/presentation/8.0" kumimoji="1" lang="ko-KR" altLang="en-US" sz="140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56" name=""/>
          <p:cNvPicPr>
            <a:picLocks noChangeAspect="1"/>
          </p:cNvPicPr>
          <p:nvPr/>
        </p:nvPicPr>
        <p:blipFill rotWithShape="1">
          <a:blip r:embed="rId4"/>
          <a:srcRect b="73520"/>
          <a:stretch>
            <a:fillRect/>
          </a:stretch>
        </p:blipFill>
        <p:spPr>
          <a:xfrm>
            <a:off x="6096000" y="4530694"/>
            <a:ext cx="4909722" cy="88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42875" y="-142875"/>
            <a:ext cx="12334875" cy="77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3830" y="3907793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5" name="TextBox 64"/>
          <p:cNvSpPr txBox="1"/>
          <p:nvPr/>
        </p:nvSpPr>
        <p:spPr>
          <a:xfrm>
            <a:off x="1537493" y="3846082"/>
            <a:ext cx="4806206" cy="47953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. 리뷰 데이터와 상품</a:t>
            </a:r>
            <a:r>
              <a:rPr xmlns:mc="http://schemas.openxmlformats.org/markup-compatibility/2006" xmlns:hp="http://schemas.haansoft.com/office/presentation/8.0" kumimoji="1" lang="en-US" altLang="ko-KR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게시판 데이터 결합</a:t>
            </a:r>
            <a:endPara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7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8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9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6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7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52" name="TextBox 64"/>
          <p:cNvSpPr txBox="1"/>
          <p:nvPr/>
        </p:nvSpPr>
        <p:spPr>
          <a:xfrm>
            <a:off x="1609189" y="3021101"/>
            <a:ext cx="4806206" cy="40789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패션톡 게시판 이용 크롤링</a:t>
            </a:r>
            <a:endParaRPr xmlns:mc="http://schemas.openxmlformats.org/markup-compatibility/2006" xmlns:hp="http://schemas.haansoft.com/office/presentation/8.0" kumimoji="1" lang="ko-KR" altLang="en-US" sz="140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153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7761" y="3039836"/>
            <a:ext cx="389164" cy="389164"/>
          </a:xfrm>
          <a:prstGeom prst="rect">
            <a:avLst/>
          </a:prstGeom>
          <a:solidFill>
            <a:srgbClr val="f3f3f3">
              <a:alpha val="100000"/>
            </a:srgbClr>
          </a:solidFill>
          <a:ln>
            <a:solidFill>
              <a:srgbClr val="ffffff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[R] 12"/>
          <p:cNvCxnSpPr/>
          <p:nvPr/>
        </p:nvCxnSpPr>
        <p:spPr>
          <a:xfrm>
            <a:off x="1969033" y="2433642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9823" y="3081901"/>
            <a:ext cx="3999574" cy="105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많은 10000명의 리뷰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100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만 개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n_clustuer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5000</a:t>
            </a:r>
            <a:endPara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그룹별로 한문장 요약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4500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개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581" y="2529550"/>
            <a:ext cx="1324452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01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0701" y="2529550"/>
            <a:ext cx="2549245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클러스터링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4540" y="3081901"/>
            <a:ext cx="3886913" cy="105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라이브러리 활용해 리뷰 토큰화 성능 높임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맞춤법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from hanspell import spell_checker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띄어쓰기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from pykospacing import Spacing</a:t>
            </a:r>
            <a:endParaRPr kumimoji="1" lang="ko-KR" altLang="en-US" sz="1400" b="0" i="0" u="none" strike="noStrike" kern="1200" cap="none" spc="-20" normalizeH="0" baseline="0">
              <a:solidFill>
                <a:srgbClr val="808080"/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4540" y="2529550"/>
            <a:ext cx="505097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02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>
            <a:off x="6364052" y="2445113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6305" y="2529550"/>
            <a:ext cx="3327633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 &amp; 토큰화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9823" y="5055546"/>
            <a:ext cx="3999574" cy="72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word2vec 모델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학습으로 패션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리뷰에서 많이 쓰이는 단어 사전 구축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9097" y="4503195"/>
            <a:ext cx="1344936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03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2878448" y="4418758"/>
            <a:ext cx="2916000" cy="0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0701" y="4503195"/>
            <a:ext cx="2549245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 단어사전 구축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4540" y="5055546"/>
            <a:ext cx="3907398" cy="72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이탈 분석할 이용자들의 리뷰 토큰을 모델에 넣어 사전과 유사한 단어/가장 많이 등장한 단어  추출</a:t>
            </a:r>
            <a:endParaRPr kumimoji="1" lang="ko-KR" altLang="en-US" sz="1400" b="0" i="0" u="none" strike="noStrike" kern="1200" cap="none" spc="-20" normalizeH="0" baseline="0">
              <a:solidFill>
                <a:schemeClr val="dk1"/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84540" y="4503195"/>
            <a:ext cx="505097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04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>
            <a:off x="6364052" y="4418758"/>
            <a:ext cx="2916000" cy="0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36305" y="4503195"/>
            <a:ext cx="3317392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유사 키워드 추출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26"/>
          <p:cNvSpPr/>
          <p:nvPr/>
        </p:nvSpPr>
        <p:spPr>
          <a:xfrm>
            <a:off x="-142875" y="-142875"/>
            <a:ext cx="12334875" cy="77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34" name="직선 연결선[R] 12"/>
          <p:cNvCxnSpPr/>
          <p:nvPr/>
        </p:nvCxnSpPr>
        <p:spPr>
          <a:xfrm>
            <a:off x="6342340" y="4410336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12"/>
          <p:cNvCxnSpPr/>
          <p:nvPr/>
        </p:nvCxnSpPr>
        <p:spPr>
          <a:xfrm>
            <a:off x="1958791" y="4410334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378292" y="145986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Word2Vec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모델학습을 통한 리뷰 키워드 추출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1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2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3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rcRect r="36800"/>
          <a:stretch>
            <a:fillRect/>
          </a:stretch>
        </p:blipFill>
        <p:spPr>
          <a:xfrm>
            <a:off x="6096000" y="1615283"/>
            <a:ext cx="4961055" cy="1813717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83218" y="3429000"/>
            <a:ext cx="4976374" cy="3012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2" animBg="1"/>
      <p:bldP spid="14" grpId="3" animBg="1"/>
      <p:bldP spid="16" grpId="4" animBg="1"/>
      <p:bldP spid="17" grpId="5" animBg="1"/>
      <p:bldP spid="18" grpId="6" animBg="1"/>
      <p:bldP spid="19" grpId="7" animBg="1"/>
      <p:bldP spid="21" grpId="8" animBg="1"/>
      <p:bldP spid="23" grpId="9" animBg="1"/>
      <p:bldP spid="24" grpId="10" animBg="1"/>
      <p:bldP spid="34" grpId="11" animBg="1"/>
      <p:bldP spid="35" grpId="12" animBg="1"/>
      <p:bldP spid="22" grpId="1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84540" y="3081901"/>
            <a:ext cx="3886913" cy="105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라이브러리 활용해 리뷰 토큰화 성능 높임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맞춤법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from hanspell import spell_checker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80808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띄어쓰기 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80808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from pykospacing import Spacing</a:t>
            </a:r>
            <a:endParaRPr kumimoji="1" lang="ko-KR" altLang="en-US" sz="1400" b="0" i="0" u="none" strike="noStrike" kern="1200" cap="none" spc="-20" normalizeH="0" baseline="0">
              <a:solidFill>
                <a:srgbClr val="808080"/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4540" y="2529550"/>
            <a:ext cx="505097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02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>
            <a:off x="6364052" y="2445113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6305" y="2529550"/>
            <a:ext cx="3327633" cy="433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전처리 &amp; 토큰화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9823" y="5055546"/>
            <a:ext cx="3999574" cy="72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word2vec 모델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학습으로 패션</a:t>
            </a:r>
            <a:r>
              <a:rPr xmlns:mc="http://schemas.openxmlformats.org/markup-compatibility/2006" xmlns:hp="http://schemas.haansoft.com/office/presentation/8.0" kumimoji="1" lang="en-US" altLang="ko-KR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리뷰에서 많이 쓰이는 단어 사전 구축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9097" y="4503195"/>
            <a:ext cx="1344936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03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2878448" y="4418758"/>
            <a:ext cx="2916000" cy="0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0701" y="4503195"/>
            <a:ext cx="2549245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 단어사전 구축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4540" y="5055546"/>
            <a:ext cx="3907398" cy="72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이탈 분석할 이용자들의 리뷰 토큰을 모델에 넣어 사전과 유사한 단어/가장 많이 등장한 단어  추출</a:t>
            </a:r>
            <a:endParaRPr kumimoji="1" lang="ko-KR" altLang="en-US" sz="1400" b="0" i="0" u="none" strike="noStrike" kern="1200" cap="none" spc="-20" normalizeH="0" baseline="0">
              <a:solidFill>
                <a:schemeClr val="dk1"/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84540" y="4503195"/>
            <a:ext cx="505097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dk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04</a:t>
            </a:r>
            <a:endParaRPr kumimoji="1" lang="ko-Kore-KR" altLang="en-US" sz="1500" u="none" strike="noStrike" kern="1200" cap="none" spc="0" normalizeH="0" baseline="0">
              <a:solidFill>
                <a:schemeClr val="dk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>
            <a:off x="6364052" y="4418758"/>
            <a:ext cx="2916000" cy="0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36305" y="4503195"/>
            <a:ext cx="3317392" cy="43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유사 키워드 추출</a:t>
            </a:r>
            <a:endParaRPr kumimoji="1" lang="ko-KR" altLang="en-US" sz="150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26"/>
          <p:cNvSpPr/>
          <p:nvPr/>
        </p:nvSpPr>
        <p:spPr>
          <a:xfrm>
            <a:off x="-142875" y="-142875"/>
            <a:ext cx="12334875" cy="77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34" name="직선 연결선[R] 12"/>
          <p:cNvCxnSpPr/>
          <p:nvPr/>
        </p:nvCxnSpPr>
        <p:spPr>
          <a:xfrm>
            <a:off x="6342340" y="4410336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12"/>
          <p:cNvCxnSpPr/>
          <p:nvPr/>
        </p:nvCxnSpPr>
        <p:spPr>
          <a:xfrm>
            <a:off x="1958791" y="4410334"/>
            <a:ext cx="3816944" cy="3221"/>
          </a:xfrm>
          <a:prstGeom prst="line">
            <a:avLst/>
          </a:prstGeom>
          <a:ln w="952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378292" y="145986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Word2Vec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모델학습을 통한 리뷰 키워드 추출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1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2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3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9321" y="3289638"/>
            <a:ext cx="4694327" cy="2613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1" animBg="1"/>
      <p:bldP spid="23" grpId="2" animBg="1"/>
      <p:bldP spid="24" grpId="3" animBg="1"/>
      <p:bldP spid="34" grpId="4" animBg="1"/>
      <p:bldP spid="11" grpId="5" animBg="1"/>
      <p:bldP spid="12" grpId="6" animBg="1"/>
      <p:bldP spid="13" grpId="7" animBg="1"/>
      <p:bldP spid="14" grpId="8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133144" y="-112661"/>
            <a:ext cx="12325145" cy="7402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9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1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2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7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53" name="TextBox 55"/>
          <p:cNvSpPr txBox="1"/>
          <p:nvPr/>
        </p:nvSpPr>
        <p:spPr>
          <a:xfrm>
            <a:off x="450902" y="4473895"/>
            <a:ext cx="3018455" cy="18689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크롤링을 통해 획득한 칼럼 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en-US" altLang="ko-KR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</a:t>
            </a: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차 가공해 생성한 칼럼 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en-US" altLang="ko-KR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2</a:t>
            </a: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차 가공해 생성한 칼럼 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전체 칼럼 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54" name="TextBox 55"/>
          <p:cNvSpPr txBox="1"/>
          <p:nvPr/>
        </p:nvSpPr>
        <p:spPr>
          <a:xfrm>
            <a:off x="3491618" y="4503386"/>
            <a:ext cx="2470768" cy="186799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6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개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40 개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14 개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60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개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cxnSp>
        <p:nvCxnSpPr>
          <p:cNvPr id="155" name=""/>
          <p:cNvCxnSpPr/>
          <p:nvPr/>
        </p:nvCxnSpPr>
        <p:spPr>
          <a:xfrm>
            <a:off x="471797" y="4991822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"/>
          <p:cNvCxnSpPr/>
          <p:nvPr/>
        </p:nvCxnSpPr>
        <p:spPr>
          <a:xfrm>
            <a:off x="468686" y="5406645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23"/>
          <p:cNvSpPr txBox="1"/>
          <p:nvPr/>
        </p:nvSpPr>
        <p:spPr>
          <a:xfrm>
            <a:off x="378292" y="1459860"/>
            <a:ext cx="7032067" cy="72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크롤링한 유저 데이터</a:t>
            </a: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상품 데이터</a:t>
            </a: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패션톡 데이터</a:t>
            </a: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 등을 결합 및 가공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162" name=""/>
          <p:cNvGraphicFramePr>
            <a:graphicFrameLocks noGrp="1"/>
          </p:cNvGraphicFramePr>
          <p:nvPr/>
        </p:nvGraphicFramePr>
        <p:xfrm>
          <a:off x="6412398" y="1155699"/>
          <a:ext cx="4715510" cy="5191047"/>
        </p:xfrm>
        <a:graphic>
          <a:graphicData uri="http://schemas.openxmlformats.org/drawingml/2006/table">
            <a:tbl>
              <a:tblPr firstRow="1" bandRow="1"/>
              <a:tblGrid>
                <a:gridCol w="2173555"/>
                <a:gridCol w="2541954"/>
              </a:tblGrid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변수명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변수 설명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user_id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ID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level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레벨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user_info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71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product_option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제품 옵션 (예: NONE, FREE, L 등)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total_purchase_amount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 구매 금액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71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average_purchase_amount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평균 구매 금액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unique_brands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구매한 고유 브랜드 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average_review_length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평균 리뷰 길이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helpful_count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“도움돼요” 받은 횟수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hash_id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해시 ID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star_rating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평균 별점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total_category_counts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 카테고리별 구매 횟수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count_apparel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의류 카테고리 구매 횟수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71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count_shoes_bags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신발 및 가방 카테고리 구매 횟수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90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count_accessories_beauty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액세서리 및 뷰티 카테고리 구매 횟수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count_etc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기타 카테고리 구매 횟수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ratio_apparel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의류 카테고리 구매 비율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71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ratio_shoes_bags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신발 및 가방 카테고리 구매 비율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390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ratio_accessories_beauty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액세서리 및 뷰티 카테고리 구매 비율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ratio_etc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기타 카테고리 구매 비율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52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lang="EN-US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count</a:t>
                      </a:r>
                      <a:endParaRPr xmlns:mc="http://schemas.openxmlformats.org/markup-compatibility/2006" xmlns:hp="http://schemas.haansoft.com/office/presentation/8.0" lang="EN-US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xmlns:mc="http://schemas.openxmlformats.org/markup-compatibility/2006" xmlns:hp="http://schemas.haansoft.com/office/presentation/8.0" sz="8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 리뷰 횟수(관측 기간 무시)</a:t>
                      </a:r>
                      <a:endParaRPr xmlns:mc="http://schemas.openxmlformats.org/markup-compatibility/2006" xmlns:hp="http://schemas.haansoft.com/office/presentation/8.0" sz="8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cxnSp>
        <p:nvCxnSpPr>
          <p:cNvPr id="164" name=""/>
          <p:cNvCxnSpPr/>
          <p:nvPr/>
        </p:nvCxnSpPr>
        <p:spPr>
          <a:xfrm>
            <a:off x="472919" y="5887128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133144" y="-112661"/>
            <a:ext cx="12325145" cy="7402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9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1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2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7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58" name="TextBox 23"/>
          <p:cNvSpPr txBox="1"/>
          <p:nvPr/>
        </p:nvSpPr>
        <p:spPr>
          <a:xfrm>
            <a:off x="378292" y="1459860"/>
            <a:ext cx="7032067" cy="41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looker studio</a:t>
            </a: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를 활용한 대시보드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243" y="2356554"/>
            <a:ext cx="5352574" cy="4003696"/>
          </a:xfrm>
          <a:prstGeom prst="rect">
            <a:avLst/>
          </a:prstGeom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7833" y="2345971"/>
            <a:ext cx="5350168" cy="4003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양쪽 모서리가 둥근 사각형 6"/>
          <p:cNvSpPr/>
          <p:nvPr/>
        </p:nvSpPr>
        <p:spPr>
          <a:xfrm>
            <a:off x="5973067" y="2244859"/>
            <a:ext cx="5397665" cy="13346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모델링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528" y="1473677"/>
            <a:ext cx="7032068" cy="4294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STEP 1</a:t>
            </a:r>
            <a:r>
              <a:rPr kumimoji="1" lang="en-US" altLang="ko-KR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.</a:t>
            </a: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모델 성능 평가</a:t>
            </a:r>
            <a:endParaRPr kumimoji="1" lang="ko-KR" altLang="en-US" sz="15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12660" y="-143387"/>
            <a:ext cx="12304661" cy="7710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>
            <a:off x="402001" y="2251209"/>
            <a:ext cx="5397665" cy="334551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5" name=""/>
          <p:cNvSpPr txBox="1"/>
          <p:nvPr/>
        </p:nvSpPr>
        <p:spPr>
          <a:xfrm>
            <a:off x="677332" y="3213893"/>
            <a:ext cx="4381501" cy="430213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endParaRPr lang="ko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141" y="3541811"/>
            <a:ext cx="3905962" cy="1660750"/>
          </a:xfrm>
          <a:prstGeom prst="rect">
            <a:avLst/>
          </a:prstGeom>
        </p:spPr>
      </p:pic>
      <p:sp>
        <p:nvSpPr>
          <p:cNvPr id="100" name=""/>
          <p:cNvSpPr txBox="1"/>
          <p:nvPr/>
        </p:nvSpPr>
        <p:spPr>
          <a:xfrm>
            <a:off x="613833" y="2655411"/>
            <a:ext cx="5344583" cy="77358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ROC Curve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이용해 성능 평가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정확성 및 안정성이 중요하기 떄문에</a:t>
            </a: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ROC AUC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&amp;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STD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점수 고려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6318249" y="2468402"/>
            <a:ext cx="4677836" cy="111934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XGBoost, LightGBM, Random Forest, AdaBoost 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모델링 진행해봄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-&gt;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LightGBM</a:t>
            </a: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의 성능이 제일 좋음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2" name="양쪽 모서리가 둥근 사각형 6"/>
          <p:cNvSpPr/>
          <p:nvPr/>
        </p:nvSpPr>
        <p:spPr>
          <a:xfrm>
            <a:off x="4327010" y="5836196"/>
            <a:ext cx="3537980" cy="68431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13" name=""/>
          <p:cNvSpPr txBox="1"/>
          <p:nvPr/>
        </p:nvSpPr>
        <p:spPr>
          <a:xfrm>
            <a:off x="5242984" y="5933809"/>
            <a:ext cx="1883835" cy="43016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en-US" altLang="ko-KR" sz="14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&gt;</a:t>
            </a:r>
            <a:r>
              <a:rPr lang="ko-KR" altLang="en-US" sz="14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LightGBM</a:t>
            </a:r>
            <a:r>
              <a:rPr lang="ko-KR" altLang="en-US" sz="14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으로 선정</a:t>
            </a:r>
            <a:endParaRPr lang="ko-KR" altLang="en-US" sz="14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4" name="양쪽 모서리가 둥근 사각형 6"/>
          <p:cNvSpPr/>
          <p:nvPr/>
        </p:nvSpPr>
        <p:spPr>
          <a:xfrm>
            <a:off x="5977301" y="3868342"/>
            <a:ext cx="5397665" cy="172626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15" name=""/>
          <p:cNvSpPr txBox="1"/>
          <p:nvPr/>
        </p:nvSpPr>
        <p:spPr>
          <a:xfrm>
            <a:off x="6258983" y="4215922"/>
            <a:ext cx="4677836" cy="111193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대규모 데이터 세트에서 잘 작동함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임계값을 기준으로 분할되는 의사결정 트리를 구축하므로 비선형 관계를 캡처하는 기능의 이점 얻음</a:t>
            </a:r>
            <a:endParaRPr lang="ko-KR" altLang="en-US" sz="14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6" name="직사각형 5"/>
          <p:cNvSpPr/>
          <p:nvPr/>
        </p:nvSpPr>
        <p:spPr>
          <a:xfrm>
            <a:off x="2038473" y="2090842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ko-KR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ROC Curve</a:t>
            </a:r>
            <a:endParaRPr kumimoji="1" lang="en-US" altLang="ko-KR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17" name="직사각형 5"/>
          <p:cNvSpPr/>
          <p:nvPr/>
        </p:nvSpPr>
        <p:spPr>
          <a:xfrm>
            <a:off x="7626474" y="2027344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인간 앙상블</a:t>
            </a:r>
            <a:endParaRPr kumimoji="1" lang="ko-KR" altLang="en-US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18" name="직사각형 5"/>
          <p:cNvSpPr/>
          <p:nvPr/>
        </p:nvSpPr>
        <p:spPr>
          <a:xfrm>
            <a:off x="7679390" y="3688926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ko-KR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LightGBM </a:t>
            </a:r>
            <a:r>
              <a:rPr kumimoji="1" lang="ko-KR" altLang="en-US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특징</a:t>
            </a:r>
            <a:endParaRPr kumimoji="1" lang="ko-KR" altLang="en-US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모델링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528" y="1473677"/>
            <a:ext cx="7032068" cy="4294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STEP 2</a:t>
            </a:r>
            <a:r>
              <a:rPr kumimoji="1" lang="en-US" altLang="ko-KR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.</a:t>
            </a: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모델 최적화</a:t>
            </a:r>
            <a:endParaRPr kumimoji="1" lang="ko-KR" altLang="en-US" sz="15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12660" y="-143387"/>
            <a:ext cx="12304661" cy="7710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1047749" y="3640667"/>
            <a:ext cx="4381501" cy="430213"/>
          </a:xfrm>
          <a:prstGeom prst="rect">
            <a:avLst/>
          </a:prstGeom>
        </p:spPr>
        <p:txBody>
          <a:bodyPr wrap="square">
            <a:spAutoFit/>
          </a:bodyPr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endParaRPr lang="ko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101" name=""/>
          <p:cNvGrpSpPr/>
          <p:nvPr/>
        </p:nvGrpSpPr>
        <p:grpSpPr>
          <a:xfrm rot="0">
            <a:off x="3472145" y="2551959"/>
            <a:ext cx="1975744" cy="3017431"/>
            <a:chOff x="5176062" y="2533649"/>
            <a:chExt cx="2515494" cy="3017431"/>
          </a:xfrm>
        </p:grpSpPr>
        <p:sp>
          <p:nvSpPr>
            <p:cNvPr id="83" name="양쪽 모서리가 둥근 사각형 6"/>
            <p:cNvSpPr/>
            <p:nvPr/>
          </p:nvSpPr>
          <p:spPr>
            <a:xfrm>
              <a:off x="5176062" y="2533649"/>
              <a:ext cx="2515494" cy="301743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3f3f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8" name=""/>
            <p:cNvSpPr txBox="1"/>
            <p:nvPr/>
          </p:nvSpPr>
          <p:spPr>
            <a:xfrm>
              <a:off x="5401738" y="3016247"/>
              <a:ext cx="2284405" cy="199623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오버 샘플링</a:t>
              </a:r>
              <a:endPara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en-US" altLang="ko-KR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ADASYN</a:t>
              </a:r>
              <a:endParaRPr lang="en-US" altLang="ko-KR" sz="12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하이퍼파라미터</a:t>
              </a:r>
              <a:endPara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en-US" altLang="ko-KR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Grid search</a:t>
              </a:r>
              <a:endParaRPr lang="en-US" altLang="ko-KR" sz="12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피처 엔지니어링</a:t>
              </a:r>
              <a:endParaRPr lang="ko-KR" altLang="en-US" sz="14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다양한 변수 조합</a:t>
              </a:r>
              <a:endParaRPr lang="ko-KR" altLang="en-US" sz="12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</p:txBody>
        </p:sp>
      </p:grpSp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rcRect t="8240"/>
          <a:stretch>
            <a:fillRect/>
          </a:stretch>
        </p:blipFill>
        <p:spPr>
          <a:xfrm>
            <a:off x="541691" y="2410745"/>
            <a:ext cx="2620377" cy="3366414"/>
          </a:xfrm>
          <a:prstGeom prst="rect">
            <a:avLst/>
          </a:prstGeom>
        </p:spPr>
      </p:pic>
      <p:grpSp>
        <p:nvGrpSpPr>
          <p:cNvPr id="109" name=""/>
          <p:cNvGrpSpPr/>
          <p:nvPr/>
        </p:nvGrpSpPr>
        <p:grpSpPr>
          <a:xfrm rot="0">
            <a:off x="5571880" y="2556192"/>
            <a:ext cx="5577021" cy="3017431"/>
            <a:chOff x="5176062" y="2533649"/>
            <a:chExt cx="3755559" cy="3017431"/>
          </a:xfrm>
        </p:grpSpPr>
        <p:sp>
          <p:nvSpPr>
            <p:cNvPr id="110" name="양쪽 모서리가 둥근 사각형 6"/>
            <p:cNvSpPr/>
            <p:nvPr/>
          </p:nvSpPr>
          <p:spPr>
            <a:xfrm>
              <a:off x="5176062" y="2533649"/>
              <a:ext cx="3755558" cy="301743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3f3f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113" name=""/>
            <p:cNvSpPr txBox="1"/>
            <p:nvPr/>
          </p:nvSpPr>
          <p:spPr>
            <a:xfrm>
              <a:off x="5287496" y="2846914"/>
              <a:ext cx="3588610" cy="2474599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최종 모델링에 활용한 칼럼</a:t>
              </a:r>
              <a:r>
                <a:rPr lang="en-US" altLang="ko-KR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(27</a:t>
              </a:r>
              <a:r>
                <a:rPr lang="ko-KR" altLang="en-US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개</a:t>
              </a:r>
              <a:r>
                <a:rPr lang="en-US" altLang="ko-KR" sz="1400" b="1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)</a:t>
              </a:r>
              <a:endParaRPr lang="en-US" altLang="ko-KR" sz="1400" b="1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  <a:p>
              <a:pPr lvl="0" defTabSz="914400">
                <a:lnSpc>
                  <a:spcPct val="160000"/>
                </a:lnSpc>
                <a:spcBef>
                  <a:spcPts val="0"/>
                </a:spcBef>
                <a:buClrTx/>
                <a:buFontTx/>
                <a:buNone/>
                <a:defRPr/>
              </a:pPr>
              <a:r>
                <a:rPr lang="ko-KR" altLang="en-US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'level', 'user_info', 'total_purchase_amount', 'unique_brands', 'average_review_length', 'helpful_count', 'star_rating'</a:t>
              </a:r>
              <a:r>
                <a:rPr lang="en-US" altLang="ko-KR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,</a:t>
              </a:r>
              <a:r>
                <a:rPr lang="ko-KR" altLang="en-US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'ratio_accessories_beauty', 'ratio_etc', 'average_purchase_cycle_total', 'average_purchase_cycle_unique', 'mean_review_interval', 'ratio_reviews_in_spring', 'ratio_reviews_in_summer'</a:t>
              </a:r>
              <a:r>
                <a:rPr lang="en-US" altLang="ko-KR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,</a:t>
              </a:r>
              <a:r>
                <a:rPr lang="ko-KR" altLang="en-US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'ratio_reviews_in_autumn', 'ratio_reviews_in_winter', 'total_spending</a:t>
              </a:r>
              <a:r>
                <a:rPr lang="en-US" altLang="ko-KR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’,</a:t>
              </a:r>
              <a:r>
                <a:rPr lang="ko-KR" altLang="en-US" sz="1200" spc="-30">
                  <a:solidFill>
                    <a:schemeClr val="dk1"/>
                  </a:solidFill>
                  <a:effectLst/>
                  <a:uLnTx/>
                  <a:uFillTx/>
                  <a:latin typeface="Pretendard"/>
                  <a:ea typeface="Pretendard"/>
                  <a:cs typeface="Pretendard"/>
                </a:rPr>
                <a:t> 'recent_3m_spending', 'previous_3m_spending', 'recent_3m_reviews', 'review_trend', 'talk', '좋다_', '구매_sim', '만족_', '퀄리티_sim', '최고_sim'</a:t>
              </a:r>
              <a:endParaRPr lang="ko-KR" altLang="en-US" sz="12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endParaRPr>
            </a:p>
          </p:txBody>
        </p:sp>
      </p:grpSp>
      <p:sp>
        <p:nvSpPr>
          <p:cNvPr id="105" name=""/>
          <p:cNvSpPr txBox="1"/>
          <p:nvPr/>
        </p:nvSpPr>
        <p:spPr>
          <a:xfrm>
            <a:off x="3141345" y="5743020"/>
            <a:ext cx="2284404" cy="96681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2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Accuracy: 0.8465</a:t>
            </a: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2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Specificity: 0.8822</a:t>
            </a: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모델링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528" y="1473677"/>
            <a:ext cx="7032068" cy="4294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STEP </a:t>
            </a:r>
            <a:r>
              <a:rPr kumimoji="1" lang="en-US" altLang="ko-KR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3.</a:t>
            </a: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모델 최종 결과</a:t>
            </a:r>
            <a:endParaRPr kumimoji="1" lang="ko-KR" altLang="en-US" sz="15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12660" y="-143387"/>
            <a:ext cx="12304661" cy="7710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389348" y="2103286"/>
            <a:ext cx="7604496" cy="35021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>
              <a:lnSpc>
                <a:spcPct val="124499"/>
              </a:lnSpc>
              <a:buClr>
                <a:srgbClr val="000000"/>
              </a:buClr>
              <a:buFont typeface="Arial"/>
              <a:buNone/>
              <a:defRPr/>
            </a:pP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이탈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사용자를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정확하게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예측하는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것이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중요하므로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Recall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1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400" b="0" i="0" u="none" strike="noStrike">
                <a:solidFill>
                  <a:srgbClr val="000000"/>
                </a:solidFill>
                <a:ea typeface="Pretendard Light"/>
              </a:rPr>
              <a:t>집중</a:t>
            </a:r>
            <a:endParaRPr lang="ko-KR" sz="14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3141345" y="5743020"/>
            <a:ext cx="2284404" cy="96681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2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Accuracy: 0.8465</a:t>
            </a: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200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Specificity: 0.8822</a:t>
            </a: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endParaRPr lang="ko-KR" altLang="en-US" sz="1200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1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8868" y="3312583"/>
            <a:ext cx="2911092" cy="2110922"/>
          </a:xfrm>
          <a:prstGeom prst="rect">
            <a:avLst/>
          </a:prstGeom>
        </p:spPr>
      </p:pic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9129" y="2752407"/>
            <a:ext cx="5126909" cy="3174740"/>
          </a:xfrm>
          <a:prstGeom prst="rect">
            <a:avLst/>
          </a:prstGeom>
        </p:spPr>
      </p:pic>
      <p:sp>
        <p:nvSpPr>
          <p:cNvPr id="122" name=""/>
          <p:cNvSpPr/>
          <p:nvPr/>
        </p:nvSpPr>
        <p:spPr>
          <a:xfrm>
            <a:off x="4877166" y="4093616"/>
            <a:ext cx="655484" cy="3994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6" name="양쪽 모서리가 둥근 사각형 6"/>
          <p:cNvSpPr/>
          <p:nvPr/>
        </p:nvSpPr>
        <p:spPr>
          <a:xfrm>
            <a:off x="8175380" y="3106525"/>
            <a:ext cx="825102" cy="1842680"/>
          </a:xfrm>
          <a:prstGeom prst="round2SameRect">
            <a:avLst>
              <a:gd name="adj1" fmla="val 0"/>
              <a:gd name="adj2" fmla="val 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27" name="양쪽 모서리가 둥근 사각형 6"/>
          <p:cNvSpPr/>
          <p:nvPr/>
        </p:nvSpPr>
        <p:spPr>
          <a:xfrm>
            <a:off x="6012675" y="5489362"/>
            <a:ext cx="491727" cy="234013"/>
          </a:xfrm>
          <a:prstGeom prst="round2SameRect">
            <a:avLst>
              <a:gd name="adj1" fmla="val 0"/>
              <a:gd name="adj2" fmla="val 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57968" y="1688998"/>
            <a:ext cx="3190461" cy="105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주제 선정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이탈 기준 선정 과정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가설 설정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7968" y="1136647"/>
            <a:ext cx="505097" cy="42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01</a:t>
            </a:r>
            <a:endParaRPr kumimoji="1" lang="ko-Kore-KR" altLang="en-US" sz="150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3" name="직선 연결선[R] 2"/>
          <p:cNvCxnSpPr/>
          <p:nvPr/>
        </p:nvCxnSpPr>
        <p:spPr>
          <a:xfrm>
            <a:off x="2837480" y="1052210"/>
            <a:ext cx="29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09733" y="1136647"/>
            <a:ext cx="2549245" cy="42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 설명</a:t>
            </a:r>
            <a:endParaRPr kumimoji="1" lang="ko-KR" altLang="en-US" sz="1500">
              <a:solidFill>
                <a:schemeClr val="bg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3572" y="1688998"/>
            <a:ext cx="3190461" cy="728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데이터셋 구성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모델링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3572" y="1136647"/>
            <a:ext cx="505097" cy="42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02</a:t>
            </a:r>
            <a:endParaRPr kumimoji="1" lang="ko-Kore-KR" altLang="en-US" sz="150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>
            <a:off x="6323084" y="1052210"/>
            <a:ext cx="29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95337" y="1136647"/>
            <a:ext cx="2549245" cy="427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진행 과정</a:t>
            </a:r>
            <a:endParaRPr kumimoji="1" lang="ko-KR" altLang="en-US" sz="1500">
              <a:solidFill>
                <a:schemeClr val="bg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57968" y="3662643"/>
            <a:ext cx="3190461" cy="726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가설 검증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맞춤형 마케팅 전략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7968" y="3110292"/>
            <a:ext cx="505097" cy="42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03</a:t>
            </a:r>
            <a:endParaRPr kumimoji="1" lang="ko-Kore-KR" altLang="en-US" sz="150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2837480" y="3025855"/>
            <a:ext cx="29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09733" y="3110292"/>
            <a:ext cx="2549245" cy="42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마케팅 전략 기획</a:t>
            </a:r>
            <a:endParaRPr kumimoji="1" lang="ko-KR" altLang="en-US" sz="1500">
              <a:solidFill>
                <a:schemeClr val="bg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3572" y="3662643"/>
            <a:ext cx="3190461" cy="726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한계점 및 보완점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1400" b="0" i="0" u="none" strike="noStrike" kern="1200" cap="none" spc="-20" normalizeH="0" baseline="0"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/>
                <a:ea typeface="Pretendard Light"/>
                <a:cs typeface="Pretendard Light"/>
              </a:rPr>
              <a:t>느낀점</a:t>
            </a:r>
            <a:endParaRPr kumimoji="1" lang="ko-KR" altLang="en-US" sz="1400" b="0" i="0" u="none" strike="noStrike" kern="1200" cap="none" spc="-20" normalizeH="0" baseline="0"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/>
              <a:ea typeface="Pretendard Light"/>
              <a:cs typeface="Pretendard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3572" y="3110292"/>
            <a:ext cx="505097" cy="42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50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04</a:t>
            </a:r>
            <a:endParaRPr kumimoji="1" lang="ko-Kore-KR" altLang="en-US" sz="150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>
            <a:off x="6323084" y="3025855"/>
            <a:ext cx="29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95337" y="3110292"/>
            <a:ext cx="2549245" cy="42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정리</a:t>
            </a:r>
            <a:endParaRPr kumimoji="1" lang="ko-KR" altLang="en-US" sz="1500">
              <a:solidFill>
                <a:schemeClr val="bg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27" name="그래픽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5867401" y="5849221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8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검증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8169" y="1589097"/>
            <a:ext cx="3437830" cy="4861750"/>
          </a:xfrm>
          <a:prstGeom prst="rect">
            <a:avLst/>
          </a:prstGeom>
        </p:spPr>
      </p:pic>
      <p:pic>
        <p:nvPicPr>
          <p:cNvPr id="1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3874" y="1567014"/>
            <a:ext cx="3416708" cy="4835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>
            <a:off x="552927" y="1988983"/>
            <a:ext cx="4100603" cy="22236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rcRect l="2980" r="2650" b="40560"/>
          <a:stretch>
            <a:fillRect/>
          </a:stretch>
        </p:blipFill>
        <p:spPr>
          <a:xfrm>
            <a:off x="761030" y="2240936"/>
            <a:ext cx="3787360" cy="1800828"/>
          </a:xfrm>
          <a:prstGeom prst="rect">
            <a:avLst/>
          </a:prstGeom>
        </p:spPr>
      </p:pic>
      <p:sp>
        <p:nvSpPr>
          <p:cNvPr id="8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</a:t>
            </a: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</a:t>
            </a:r>
            <a:endParaRPr kumimoji="1" lang="en-US" altLang="ko-KR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1601890" y="939327"/>
            <a:ext cx="7032068" cy="450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리뷰의 품질이 높을수록 고객의 이탈률이 낮을 것이다.   </a:t>
            </a:r>
            <a:endParaRPr kumimoji="1" lang="ko-KR" altLang="en-US" sz="1600" b="1" i="0" u="sng" strike="noStrike" kern="1200" cap="none" spc="-30" normalizeH="0" baseline="0">
              <a:solidFill>
                <a:schemeClr val="accen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88" name="양쪽 모서리가 둥근 사각형 6"/>
          <p:cNvSpPr/>
          <p:nvPr/>
        </p:nvSpPr>
        <p:spPr>
          <a:xfrm>
            <a:off x="561939" y="4220496"/>
            <a:ext cx="4100603" cy="22236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rcRect l="1860" t="10610" r="2030" b="3540"/>
          <a:stretch>
            <a:fillRect/>
          </a:stretch>
        </p:blipFill>
        <p:spPr>
          <a:xfrm>
            <a:off x="711140" y="4436170"/>
            <a:ext cx="3764231" cy="1928646"/>
          </a:xfrm>
          <a:prstGeom prst="rect">
            <a:avLst/>
          </a:prstGeom>
        </p:spPr>
      </p:pic>
      <p:grpSp>
        <p:nvGrpSpPr>
          <p:cNvPr id="98" name=""/>
          <p:cNvGrpSpPr/>
          <p:nvPr/>
        </p:nvGrpSpPr>
        <p:grpSpPr>
          <a:xfrm rot="0">
            <a:off x="5838950" y="2040329"/>
            <a:ext cx="5378431" cy="4354685"/>
            <a:chOff x="5398545" y="1660013"/>
            <a:chExt cx="5982706" cy="2285131"/>
          </a:xfrm>
        </p:grpSpPr>
        <p:sp>
          <p:nvSpPr>
            <p:cNvPr id="97" name="양쪽 모서리가 둥근 사각형 6"/>
            <p:cNvSpPr/>
            <p:nvPr/>
          </p:nvSpPr>
          <p:spPr>
            <a:xfrm>
              <a:off x="5437100" y="1660013"/>
              <a:ext cx="5944151" cy="228513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3f3f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5398545" y="2310847"/>
              <a:ext cx="5307330" cy="2685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algn="l">
                <a:defRPr/>
              </a:pPr>
              <a:endParaRPr xmlns:mc="http://schemas.openxmlformats.org/markup-compatibility/2006" xmlns:hp="http://schemas.haansoft.com/office/presentation/8.0" sz="117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ans-serif"/>
                <a:ea typeface="sans-serif"/>
              </a:endParaRPr>
            </a:p>
          </p:txBody>
        </p:sp>
        <p:cxnSp>
          <p:nvCxnSpPr>
            <p:cNvPr id="95" name=""/>
            <p:cNvCxnSpPr/>
            <p:nvPr/>
          </p:nvCxnSpPr>
          <p:spPr>
            <a:xfrm>
              <a:off x="5684474" y="2779687"/>
              <a:ext cx="5131836" cy="972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7740501" y="1911855"/>
            <a:ext cx="1561873" cy="300990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액션</a:t>
            </a:r>
            <a:endParaRPr kumimoji="1" lang="ko-KR" altLang="en-US" sz="14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4" name="직사각형 5"/>
          <p:cNvSpPr/>
          <p:nvPr/>
        </p:nvSpPr>
        <p:spPr>
          <a:xfrm>
            <a:off x="1821139" y="1825275"/>
            <a:ext cx="1561873" cy="300990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글자 수</a:t>
            </a:r>
            <a:endParaRPr kumimoji="1" lang="ko-KR" altLang="en-US" sz="14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5" name="직사각형 5"/>
          <p:cNvSpPr/>
          <p:nvPr/>
        </p:nvSpPr>
        <p:spPr>
          <a:xfrm>
            <a:off x="1799426" y="4107997"/>
            <a:ext cx="1561873" cy="300990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ko-KR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‘</a:t>
            </a: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도움돼요</a:t>
            </a:r>
            <a:r>
              <a:rPr kumimoji="1" lang="en-US" altLang="ko-KR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’</a:t>
            </a: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수</a:t>
            </a:r>
            <a:endParaRPr kumimoji="1" lang="ko-KR" altLang="en-US" sz="14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6" name=""/>
          <p:cNvSpPr/>
          <p:nvPr/>
        </p:nvSpPr>
        <p:spPr>
          <a:xfrm>
            <a:off x="4993584" y="4008950"/>
            <a:ext cx="655484" cy="3994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1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12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3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4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5" name="TextBox 16"/>
          <p:cNvSpPr txBox="1"/>
          <p:nvPr/>
        </p:nvSpPr>
        <p:spPr>
          <a:xfrm>
            <a:off x="4756376" y="3429000"/>
            <a:ext cx="2290053" cy="42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 b="0" i="0" strike="noStrike" kern="1200" cap="none" spc="-30" normalizeH="0" baseline="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500" b="1" i="0" strike="noStrike" kern="1200" cap="none" spc="-30" normalizeH="0" baseline="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가설 성립</a:t>
            </a:r>
            <a:endParaRPr kumimoji="1" lang="ko-KR" altLang="en-US" sz="1500" b="1" i="0" strike="noStrike" kern="1200" cap="none" spc="-30" normalizeH="0" baseline="0">
              <a:solidFill>
                <a:schemeClr val="accent4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7" name="TextBox 56"/>
          <p:cNvSpPr txBox="1"/>
          <p:nvPr/>
        </p:nvSpPr>
        <p:spPr>
          <a:xfrm>
            <a:off x="6096000" y="2366281"/>
            <a:ext cx="4818240" cy="15751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300" b="1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회원 리뷰 페이지 개편 </a:t>
            </a:r>
            <a:endParaRPr lang="ko-KR" altLang="en-US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리뷰 참여 및 품질 향상 유도</a:t>
            </a:r>
            <a:endParaRPr lang="ko-KR" altLang="en-US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개인화된 리뷰어 프로필 강조 (아이덴티티 부여)</a:t>
            </a:r>
            <a:endParaRPr lang="ko-KR" altLang="en-US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(스타일, 품질, 가격 등 리뷰 데이터를 어떤 주제를 위주로 작성했는지에 따라 아이디 옆에 상위 카테고리를 옆에 넣어줌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)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</p:txBody>
      </p:sp>
      <p:sp>
        <p:nvSpPr>
          <p:cNvPr id="119" name="TextBox 56"/>
          <p:cNvSpPr txBox="1"/>
          <p:nvPr/>
        </p:nvSpPr>
        <p:spPr>
          <a:xfrm>
            <a:off x="6096000" y="4466014"/>
            <a:ext cx="4818240" cy="15709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 b="1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AI 기반 리뷰 품질 평가 시스템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리뷰 내용 분석 • 키워드, 문장 구조, 감성 분석 등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종합적 점수 시스템 개발 • 리뷰 길이, 사진/동영상 첨부 여부, '도움돼요' 수 고려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고품질 리뷰 작성자 보상 • 높은 점수 획득 시 추가 할인 쿠폰 제공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ore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해당하는 목차명을 작성해주세요</a:t>
            </a:r>
            <a:endParaRPr kumimoji="1" lang="ko-Kore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37672" y="2668408"/>
            <a:ext cx="3402737" cy="3423221"/>
          </a:xfrm>
          <a:prstGeom prst="ellipse">
            <a:avLst/>
          </a:prstGeom>
          <a:solidFill>
            <a:srgbClr val="f3f3f3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1" name="타원 10"/>
          <p:cNvSpPr/>
          <p:nvPr/>
        </p:nvSpPr>
        <p:spPr>
          <a:xfrm>
            <a:off x="6859412" y="2647925"/>
            <a:ext cx="3402737" cy="3423221"/>
          </a:xfrm>
          <a:prstGeom prst="ellipse">
            <a:avLst/>
          </a:prstGeom>
          <a:solidFill>
            <a:srgbClr val="f3f3f3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48473" y="3429000"/>
            <a:ext cx="2413263" cy="407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algn="ctr">
              <a:defRPr/>
            </a:pPr>
            <a:r>
              <a:rPr lang="ko-KR" altLang="en-US" sz="14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기업 측면</a:t>
            </a:r>
            <a:endParaRPr lang="ko-KR" altLang="en-US" sz="14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8474" y="3905219"/>
            <a:ext cx="2413262" cy="983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추가적인 비용 증가 없이 </a:t>
            </a:r>
            <a:endParaRPr lang="ko-Kore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  <a:p>
            <a:pPr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리뷰의 전반적인 품질을 </a:t>
            </a:r>
            <a:endParaRPr lang="ko-Kore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  <a:p>
            <a:pPr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향상시킬 수 있음</a:t>
            </a:r>
            <a:endParaRPr lang="ko-Kore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9368" y="2049777"/>
            <a:ext cx="2413263" cy="4438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algn="ctr">
              <a:defRPr/>
            </a:pPr>
            <a:r>
              <a:rPr lang="ko-KR" altLang="en-US" sz="16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기대 효과</a:t>
            </a:r>
            <a:endParaRPr lang="ko-KR" altLang="en-US" sz="16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394631" y="2658166"/>
            <a:ext cx="3402737" cy="3423221"/>
          </a:xfrm>
          <a:prstGeom prst="ellipse">
            <a:avLst/>
          </a:prstGeom>
          <a:solidFill>
            <a:srgbClr val="0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6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</a:t>
            </a: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</a:t>
            </a:r>
            <a:endParaRPr kumimoji="1" lang="en-US" altLang="ko-KR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67" name="TextBox 16"/>
          <p:cNvSpPr txBox="1"/>
          <p:nvPr/>
        </p:nvSpPr>
        <p:spPr>
          <a:xfrm>
            <a:off x="1601890" y="939327"/>
            <a:ext cx="7032068" cy="450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리뷰의 품질이 높을수록 고객의 이탈률이 낮을 것이다.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9" name="TextBox 61"/>
          <p:cNvSpPr txBox="1"/>
          <p:nvPr/>
        </p:nvSpPr>
        <p:spPr>
          <a:xfrm>
            <a:off x="510209" y="3354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0" name="TextBox 12"/>
          <p:cNvSpPr txBox="1"/>
          <p:nvPr/>
        </p:nvSpPr>
        <p:spPr>
          <a:xfrm>
            <a:off x="7480873" y="3429000"/>
            <a:ext cx="2413264" cy="29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고객 측면</a:t>
            </a:r>
            <a:endParaRPr lang="ko-KR" altLang="en-US" sz="14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1" name="TextBox 13"/>
          <p:cNvSpPr txBox="1"/>
          <p:nvPr/>
        </p:nvSpPr>
        <p:spPr>
          <a:xfrm>
            <a:off x="7562810" y="3893748"/>
            <a:ext cx="2413262" cy="98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더 많은 포인트를 얻</a:t>
            </a:r>
            <a:r>
              <a:rPr lang="ko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을 수 있고</a:t>
            </a:r>
            <a:r>
              <a:rPr lang="en-US" altLang="ko-KR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lang="ko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 쇼핑 및 패션에 흥미 유도할 수 있음 </a:t>
            </a:r>
            <a:endParaRPr lang="ko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2" name="TextBox 12"/>
          <p:cNvSpPr txBox="1"/>
          <p:nvPr/>
        </p:nvSpPr>
        <p:spPr>
          <a:xfrm>
            <a:off x="4889368" y="3429000"/>
            <a:ext cx="2413263" cy="293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70">
                <a:solidFill>
                  <a:schemeClr val="lt1"/>
                </a:solidFill>
                <a:latin typeface="Pretendard SemiBold"/>
                <a:ea typeface="Pretendard SemiBold"/>
                <a:cs typeface="Pretendard SemiBold"/>
              </a:rPr>
              <a:t>기업 측면</a:t>
            </a:r>
            <a:endParaRPr lang="ko-KR" altLang="en-US" sz="1400" b="1" spc="-70">
              <a:solidFill>
                <a:schemeClr val="lt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3" name="TextBox 13"/>
          <p:cNvSpPr txBox="1"/>
          <p:nvPr/>
        </p:nvSpPr>
        <p:spPr>
          <a:xfrm>
            <a:off x="4766466" y="3905219"/>
            <a:ext cx="2659068" cy="127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고품질 리뷰의 증가로 인해 </a:t>
            </a:r>
            <a:endParaRPr lang="ko-Kore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전반적인 사용자 경험이 개</a:t>
            </a:r>
            <a:r>
              <a:rPr lang="ko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선됨</a:t>
            </a:r>
            <a:endParaRPr lang="ko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새로운 고객 유치와 기존</a:t>
            </a:r>
            <a:endParaRPr lang="ko-Kore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고객 유지에 도움이 됨</a:t>
            </a:r>
            <a:endParaRPr lang="ko-Kore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4" name="직사각형 59"/>
          <p:cNvSpPr/>
          <p:nvPr/>
        </p:nvSpPr>
        <p:spPr>
          <a:xfrm>
            <a:off x="-178593" y="-243911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Box 61"/>
          <p:cNvSpPr txBox="1"/>
          <p:nvPr/>
        </p:nvSpPr>
        <p:spPr>
          <a:xfrm>
            <a:off x="368051" y="1703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6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7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8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9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>
            <a:off x="691533" y="2367934"/>
            <a:ext cx="3291490" cy="3555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</a:t>
            </a: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2</a:t>
            </a:r>
            <a:endParaRPr kumimoji="1" lang="en-US" altLang="ko-KR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1601890" y="939327"/>
            <a:ext cx="7032068" cy="44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패션톡을 사용하는 고객은 그렇지 않은 고객에 비해 이탈률이 낮을 것이다.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04" name="직사각형 5"/>
          <p:cNvSpPr/>
          <p:nvPr/>
        </p:nvSpPr>
        <p:spPr>
          <a:xfrm>
            <a:off x="1560310" y="2224711"/>
            <a:ext cx="1561873" cy="300990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패션톡 사용</a:t>
            </a:r>
            <a:endParaRPr kumimoji="1" lang="ko-KR" altLang="en-US" sz="14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6" name=""/>
          <p:cNvSpPr/>
          <p:nvPr/>
        </p:nvSpPr>
        <p:spPr>
          <a:xfrm>
            <a:off x="4427204" y="3845079"/>
            <a:ext cx="655484" cy="3994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2"/>
          <a:srcRect l="4580" r="25890"/>
          <a:stretch>
            <a:fillRect/>
          </a:stretch>
        </p:blipFill>
        <p:spPr>
          <a:xfrm>
            <a:off x="897365" y="2682174"/>
            <a:ext cx="2814464" cy="3058698"/>
          </a:xfrm>
          <a:prstGeom prst="rect">
            <a:avLst/>
          </a:prstGeom>
        </p:spPr>
      </p:pic>
      <p:sp>
        <p:nvSpPr>
          <p:cNvPr id="108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09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0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1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2" name="TextBox 16"/>
          <p:cNvSpPr txBox="1"/>
          <p:nvPr/>
        </p:nvSpPr>
        <p:spPr>
          <a:xfrm>
            <a:off x="4189997" y="3215640"/>
            <a:ext cx="2290053" cy="42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500" b="0" i="0" strike="noStrike" kern="1200" cap="none" spc="-30" normalizeH="0" baseline="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500" b="1" i="0" strike="noStrike" kern="1200" cap="none" spc="-30" normalizeH="0" baseline="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가설 성립</a:t>
            </a:r>
            <a:endParaRPr kumimoji="1" lang="ko-KR" altLang="en-US" sz="1500" b="1" i="0" strike="noStrike" kern="1200" cap="none" spc="-30" normalizeH="0" baseline="0">
              <a:solidFill>
                <a:schemeClr val="accent4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grpSp>
        <p:nvGrpSpPr>
          <p:cNvPr id="119" name=""/>
          <p:cNvGrpSpPr/>
          <p:nvPr/>
        </p:nvGrpSpPr>
        <p:grpSpPr>
          <a:xfrm rot="0">
            <a:off x="5563783" y="1976829"/>
            <a:ext cx="5378431" cy="4354685"/>
            <a:chOff x="5398545" y="1660013"/>
            <a:chExt cx="5982706" cy="2285131"/>
          </a:xfrm>
        </p:grpSpPr>
        <p:sp>
          <p:nvSpPr>
            <p:cNvPr id="120" name="양쪽 모서리가 둥근 사각형 6"/>
            <p:cNvSpPr/>
            <p:nvPr/>
          </p:nvSpPr>
          <p:spPr>
            <a:xfrm>
              <a:off x="5437100" y="1660013"/>
              <a:ext cx="5944151" cy="228513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3f3f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121" name=""/>
            <p:cNvSpPr/>
            <p:nvPr/>
          </p:nvSpPr>
          <p:spPr>
            <a:xfrm>
              <a:off x="5398545" y="2310847"/>
              <a:ext cx="5307330" cy="2685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defRPr/>
              </a:pPr>
              <a:endParaRPr xmlns:mc="http://schemas.openxmlformats.org/markup-compatibility/2006" xmlns:hp="http://schemas.haansoft.com/office/presentation/8.0" sz="117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ans-serif"/>
                <a:ea typeface="sans-serif"/>
              </a:endParaRPr>
            </a:p>
          </p:txBody>
        </p:sp>
        <p:cxnSp>
          <p:nvCxnSpPr>
            <p:cNvPr id="122" name=""/>
            <p:cNvCxnSpPr/>
            <p:nvPr/>
          </p:nvCxnSpPr>
          <p:spPr>
            <a:xfrm>
              <a:off x="5684474" y="2290967"/>
              <a:ext cx="5131836" cy="972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직사각형 5"/>
          <p:cNvSpPr/>
          <p:nvPr/>
        </p:nvSpPr>
        <p:spPr>
          <a:xfrm>
            <a:off x="7465333" y="1848355"/>
            <a:ext cx="1561873" cy="300990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액션</a:t>
            </a:r>
            <a:endParaRPr kumimoji="1" lang="ko-KR" altLang="en-US" sz="14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24" name="TextBox 56"/>
          <p:cNvSpPr txBox="1"/>
          <p:nvPr/>
        </p:nvSpPr>
        <p:spPr>
          <a:xfrm>
            <a:off x="5820832" y="2302781"/>
            <a:ext cx="4818241" cy="98143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 b="1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패션톡 일간, 주간, 월간, 시즌별(3개월) 사용자 순위 산정, </a:t>
            </a:r>
            <a:endParaRPr lang="en-US" altLang="ko-KR" sz="1300" b="1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 b="1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주기별 보상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</p:txBody>
      </p:sp>
      <p:sp>
        <p:nvSpPr>
          <p:cNvPr id="125" name="TextBox 56"/>
          <p:cNvSpPr txBox="1"/>
          <p:nvPr/>
        </p:nvSpPr>
        <p:spPr>
          <a:xfrm>
            <a:off x="5820832" y="3429000"/>
            <a:ext cx="4818241" cy="24726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 b="1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카테고리별 차등 보상 시스템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-</a:t>
            </a: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'도와줘요' 카테고리: 가장 활성화된 카테고리이므로, 여기에 더 많은 인센티브 부여 , 질문 작성 시</a:t>
            </a: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기본 포인트 2배 제공 , 채택된 답변에 대해 추가 보너스 포인트 지급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-</a:t>
            </a: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'살까말까' 카테고리: 구매 결정에 직접적 영향을 미치므로 중요, 답변이 실제 구매로 이어진 경우</a:t>
            </a: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추가 포인트 지급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-</a:t>
            </a:r>
            <a:r>
              <a:rPr lang="ko-KR" altLang="en-US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 </a:t>
            </a:r>
            <a:r>
              <a:rPr lang="en-US" altLang="ko-KR" sz="1300">
                <a:solidFill>
                  <a:schemeClr val="dk1"/>
                </a:solidFill>
                <a:effectLst/>
                <a:uLnTx/>
                <a:uFillTx/>
                <a:latin typeface="sans-serif"/>
                <a:ea typeface="sans-serif"/>
              </a:rPr>
              <a:t>'코디평가' 카테고리: 참여 독려를 위해 특별 보상, 월간 베스트 코디 선정 및 상품 쿠폰 제공</a:t>
            </a:r>
            <a:endParaRPr lang="en-US" altLang="ko-KR" sz="1300">
              <a:solidFill>
                <a:schemeClr val="dk1"/>
              </a:solidFill>
              <a:effectLst/>
              <a:uLnTx/>
              <a:uFillTx/>
              <a:latin typeface="sans-serif"/>
              <a:ea typeface="sans-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8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</a:t>
            </a: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2</a:t>
            </a:r>
            <a:endParaRPr kumimoji="1" lang="en-US" altLang="ko-KR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1601890" y="939327"/>
            <a:ext cx="7032068" cy="44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패션톡을 사용하는 고객은 그렇지 않은 고객에 비해 이탈률이 낮을 것이다.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08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09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0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11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pic>
        <p:nvPicPr>
          <p:cNvPr id="113" name=""/>
          <p:cNvPicPr>
            <a:picLocks noChangeAspect="1"/>
          </p:cNvPicPr>
          <p:nvPr/>
        </p:nvPicPr>
        <p:blipFill rotWithShape="1">
          <a:blip r:embed="rId2"/>
          <a:srcRect l="3660" r="52740"/>
          <a:stretch>
            <a:fillRect/>
          </a:stretch>
        </p:blipFill>
        <p:spPr>
          <a:xfrm>
            <a:off x="3247648" y="1865200"/>
            <a:ext cx="2386401" cy="4295276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rcRect l="53780" r="2260"/>
          <a:stretch>
            <a:fillRect/>
          </a:stretch>
        </p:blipFill>
        <p:spPr>
          <a:xfrm>
            <a:off x="6497872" y="1864468"/>
            <a:ext cx="2405450" cy="4295276"/>
          </a:xfrm>
          <a:prstGeom prst="rect">
            <a:avLst/>
          </a:prstGeom>
        </p:spPr>
      </p:pic>
      <p:sp>
        <p:nvSpPr>
          <p:cNvPr id="115" name=""/>
          <p:cNvSpPr/>
          <p:nvPr/>
        </p:nvSpPr>
        <p:spPr>
          <a:xfrm>
            <a:off x="5852924" y="3616479"/>
            <a:ext cx="486151" cy="3465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ore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해당하는 목차명을 작성해주세요</a:t>
            </a:r>
            <a:endParaRPr kumimoji="1" lang="ko-Kore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37673" y="2668408"/>
            <a:ext cx="3402737" cy="3423221"/>
          </a:xfrm>
          <a:prstGeom prst="ellipse">
            <a:avLst/>
          </a:prstGeom>
          <a:solidFill>
            <a:srgbClr val="f3f3f3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1" name="타원 10"/>
          <p:cNvSpPr/>
          <p:nvPr/>
        </p:nvSpPr>
        <p:spPr>
          <a:xfrm>
            <a:off x="6859412" y="2647925"/>
            <a:ext cx="3402737" cy="3423221"/>
          </a:xfrm>
          <a:prstGeom prst="ellipse">
            <a:avLst/>
          </a:prstGeom>
          <a:solidFill>
            <a:srgbClr val="f3f3f3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48474" y="3429000"/>
            <a:ext cx="2413263" cy="4076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algn="ctr">
              <a:defRPr/>
            </a:pPr>
            <a:r>
              <a:rPr lang="ko-KR" altLang="en-US" sz="14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커뮤니티 형성</a:t>
            </a:r>
            <a:endParaRPr lang="ko-KR" altLang="en-US" sz="14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9442" y="4079332"/>
            <a:ext cx="2239149" cy="6839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활발한 패션톡 사용으로 </a:t>
            </a:r>
            <a:endParaRPr lang="ko-Kore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  <a:p>
            <a:pPr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고객 간 커뮤니티가 형성</a:t>
            </a:r>
            <a:endParaRPr lang="ko-Kore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9368" y="2049777"/>
            <a:ext cx="2413263" cy="4438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algn="ctr">
              <a:defRPr/>
            </a:pPr>
            <a:r>
              <a:rPr lang="ko-KR" altLang="en-US" sz="16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기대 효과</a:t>
            </a:r>
            <a:endParaRPr lang="ko-KR" altLang="en-US" sz="16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394632" y="2658166"/>
            <a:ext cx="3402737" cy="3423221"/>
          </a:xfrm>
          <a:prstGeom prst="ellipse">
            <a:avLst/>
          </a:prstGeom>
          <a:solidFill>
            <a:srgbClr val="0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9" name="TextBox 61"/>
          <p:cNvSpPr txBox="1"/>
          <p:nvPr/>
        </p:nvSpPr>
        <p:spPr>
          <a:xfrm>
            <a:off x="510209" y="3354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0" name="TextBox 12"/>
          <p:cNvSpPr txBox="1"/>
          <p:nvPr/>
        </p:nvSpPr>
        <p:spPr>
          <a:xfrm>
            <a:off x="7480874" y="3429000"/>
            <a:ext cx="2413264" cy="295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고객 참여도 증가</a:t>
            </a:r>
            <a:endParaRPr lang="ko-KR" altLang="en-US" sz="1400" b="1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1" name="TextBox 13"/>
          <p:cNvSpPr txBox="1"/>
          <p:nvPr/>
        </p:nvSpPr>
        <p:spPr>
          <a:xfrm>
            <a:off x="7798374" y="4067861"/>
            <a:ext cx="2413262" cy="68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패션톡 사용을 통해 고객들의 플랫폼 참여도가 높아짐</a:t>
            </a:r>
            <a:r>
              <a:rPr lang="ko-KR" altLang="en-US" sz="1400" spc="-30">
                <a:solidFill>
                  <a:schemeClr val="dk1"/>
                </a:solidFill>
                <a:latin typeface="Pretendard"/>
                <a:ea typeface="Pretendard"/>
                <a:cs typeface="Pretendard"/>
              </a:rPr>
              <a:t> </a:t>
            </a:r>
            <a:endParaRPr lang="ko-KR" altLang="en-US" sz="1400" spc="-3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2" name="TextBox 12"/>
          <p:cNvSpPr txBox="1"/>
          <p:nvPr/>
        </p:nvSpPr>
        <p:spPr>
          <a:xfrm>
            <a:off x="4889368" y="3429000"/>
            <a:ext cx="2413263" cy="293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70">
                <a:solidFill>
                  <a:schemeClr val="lt1"/>
                </a:solidFill>
                <a:latin typeface="Pretendard SemiBold"/>
                <a:ea typeface="Pretendard SemiBold"/>
                <a:cs typeface="Pretendard SemiBold"/>
              </a:rPr>
              <a:t>전반적인 이탈률 감소</a:t>
            </a:r>
            <a:endParaRPr lang="ko-KR" altLang="en-US" sz="1400" b="1" spc="-70">
              <a:solidFill>
                <a:schemeClr val="lt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3" name="TextBox 13"/>
          <p:cNvSpPr txBox="1"/>
          <p:nvPr/>
        </p:nvSpPr>
        <p:spPr>
          <a:xfrm>
            <a:off x="4766466" y="4007638"/>
            <a:ext cx="2659068" cy="981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패션톡 사용자의 낮은 이탈률이 전체 고객 베이스에 긍정적인 </a:t>
            </a:r>
            <a:endParaRPr lang="ko-Kore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ore-KR" altLang="en-US" sz="1400" spc="-30">
                <a:solidFill>
                  <a:schemeClr val="lt1"/>
                </a:solidFill>
                <a:latin typeface="Pretendard"/>
                <a:ea typeface="Pretendard"/>
                <a:cs typeface="Pretendard"/>
              </a:rPr>
              <a:t>영향</a:t>
            </a:r>
            <a:endParaRPr lang="ko-Kore-KR" altLang="en-US" sz="1400" spc="-3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4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</a:t>
            </a: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2</a:t>
            </a:r>
            <a:endParaRPr kumimoji="1" lang="en-US" altLang="ko-KR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5" name="TextBox 16"/>
          <p:cNvSpPr txBox="1"/>
          <p:nvPr/>
        </p:nvSpPr>
        <p:spPr>
          <a:xfrm>
            <a:off x="1601890" y="939327"/>
            <a:ext cx="7032068" cy="44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패션톡을 사용하는 고객은 그렇지 않은 고객에 비해 이탈률이 낮을 것이다.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6" name="직사각형 59"/>
          <p:cNvSpPr/>
          <p:nvPr/>
        </p:nvSpPr>
        <p:spPr>
          <a:xfrm>
            <a:off x="-178594" y="-256048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61"/>
          <p:cNvSpPr txBox="1"/>
          <p:nvPr/>
        </p:nvSpPr>
        <p:spPr>
          <a:xfrm>
            <a:off x="368050" y="14792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3.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가설 검증 및 기획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8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9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80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81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프로젝트 정리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808080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srgbClr val="808080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dk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4.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정리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>
            <a:off x="709968" y="2320686"/>
            <a:ext cx="4630452" cy="172182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53510" y="2493433"/>
            <a:ext cx="4156364" cy="152632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데이터를 구매 데이터로 간주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시간상의 이유로 리뷰텍스트 감성분석 불가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경쟁사와의 비교 관점 없음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5" name="양쪽 모서리가 둥근 사각형 6"/>
          <p:cNvSpPr/>
          <p:nvPr/>
        </p:nvSpPr>
        <p:spPr>
          <a:xfrm>
            <a:off x="716386" y="4756696"/>
            <a:ext cx="10671148" cy="15415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77" name="TextBox 56"/>
          <p:cNvSpPr txBox="1"/>
          <p:nvPr/>
        </p:nvSpPr>
        <p:spPr>
          <a:xfrm>
            <a:off x="2470862" y="5006494"/>
            <a:ext cx="8832138" cy="9161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 데이터만을 사용해 탄탄한 데이터셋 구성 및 성능 좋은 이탈 예측 모델 개발함</a:t>
            </a:r>
            <a:endParaRPr kumimoji="1" lang="ko-KR" altLang="en-US" sz="1700" b="1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더 깊은 고객 통찰력과 전략적 개선 기회가 강조됨</a:t>
            </a:r>
            <a:endParaRPr kumimoji="1" lang="ko-KR" altLang="en-US" sz="1700" b="1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79" name=""/>
          <p:cNvCxnSpPr/>
          <p:nvPr/>
        </p:nvCxnSpPr>
        <p:spPr>
          <a:xfrm>
            <a:off x="1343911" y="3075518"/>
            <a:ext cx="315383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/>
          <p:nvPr/>
        </p:nvCxnSpPr>
        <p:spPr>
          <a:xfrm>
            <a:off x="1379895" y="3545416"/>
            <a:ext cx="315383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양쪽 모서리가 둥근 사각형 6"/>
          <p:cNvSpPr/>
          <p:nvPr/>
        </p:nvSpPr>
        <p:spPr>
          <a:xfrm>
            <a:off x="6358872" y="2430368"/>
            <a:ext cx="5032619" cy="140913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3" name="TextBox 56"/>
          <p:cNvSpPr txBox="1"/>
          <p:nvPr/>
        </p:nvSpPr>
        <p:spPr>
          <a:xfrm>
            <a:off x="6783824" y="2682066"/>
            <a:ext cx="4156364" cy="105007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리뷰에서 감정적 맥락을 추출하여 개인화된 전략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벤치마킹 프로세스 구현하여 동종 업계와 비교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84" name=""/>
          <p:cNvCxnSpPr/>
          <p:nvPr/>
        </p:nvCxnSpPr>
        <p:spPr>
          <a:xfrm>
            <a:off x="6757101" y="3257550"/>
            <a:ext cx="4114798" cy="127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5"/>
          <p:cNvSpPr/>
          <p:nvPr/>
        </p:nvSpPr>
        <p:spPr>
          <a:xfrm>
            <a:off x="1998063" y="2156267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한계점</a:t>
            </a:r>
            <a:endParaRPr kumimoji="1" lang="ko-KR" altLang="en-US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7" name="직사각형 5"/>
          <p:cNvSpPr/>
          <p:nvPr/>
        </p:nvSpPr>
        <p:spPr>
          <a:xfrm>
            <a:off x="7744814" y="2291928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개선 방법</a:t>
            </a:r>
            <a:endParaRPr kumimoji="1" lang="ko-KR" altLang="en-US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8" name=""/>
          <p:cNvSpPr/>
          <p:nvPr/>
        </p:nvSpPr>
        <p:spPr>
          <a:xfrm>
            <a:off x="5562507" y="3029565"/>
            <a:ext cx="655484" cy="3994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"/>
          <p:cNvSpPr txBox="1"/>
          <p:nvPr/>
        </p:nvSpPr>
        <p:spPr>
          <a:xfrm>
            <a:off x="977624" y="5187512"/>
            <a:ext cx="4959626" cy="62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3200" b="1" i="0" u="none" strike="noStrike" kern="1200" cap="none" spc="-100" normalizeH="0" baseline="0">
                <a:solidFill>
                  <a:schemeClr val="accent4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정리</a:t>
            </a:r>
            <a:endParaRPr kumimoji="1" lang="ko-KR" altLang="en-US" sz="3200" b="1" i="0" u="none" strike="noStrike" kern="1200" cap="none" spc="-100" normalizeH="0" baseline="0">
              <a:solidFill>
                <a:schemeClr val="accent4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cxnSp>
        <p:nvCxnSpPr>
          <p:cNvPr id="90" name=""/>
          <p:cNvCxnSpPr/>
          <p:nvPr/>
        </p:nvCxnSpPr>
        <p:spPr>
          <a:xfrm rot="16200000" flipH="1" flipV="1">
            <a:off x="1756834" y="5476874"/>
            <a:ext cx="836081" cy="1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18816" y="3164251"/>
            <a:ext cx="4209656" cy="529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900" spc="-50">
                <a:solidFill>
                  <a:schemeClr val="bg1"/>
                </a:solidFill>
                <a:latin typeface="Montserrat Medium"/>
                <a:ea typeface="Pretendard Medium"/>
                <a:cs typeface="Pretendard Medium"/>
              </a:rPr>
              <a:t>감사합니다</a:t>
            </a:r>
            <a:r>
              <a:rPr kumimoji="1" lang="en-US" altLang="ko-KR" sz="2900" spc="-50">
                <a:solidFill>
                  <a:schemeClr val="bg1"/>
                </a:solidFill>
                <a:latin typeface="Montserrat Medium"/>
                <a:ea typeface="Pretendard Medium"/>
                <a:cs typeface="Pretendard Medium"/>
              </a:rPr>
              <a:t>.</a:t>
            </a:r>
            <a:endParaRPr kumimoji="1" lang="en-US" altLang="ko-KR" sz="2900" spc="-50">
              <a:solidFill>
                <a:schemeClr val="bg1"/>
              </a:solidFill>
              <a:latin typeface="Montserrat Medium"/>
              <a:ea typeface="Pretendard Medium"/>
              <a:cs typeface="Pretendard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3872" y="2734960"/>
            <a:ext cx="1152128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1300">
                <a:solidFill>
                  <a:srgbClr val="0078ff"/>
                </a:solidFill>
                <a:latin typeface="Pretendard Medium"/>
                <a:ea typeface="Pretendard Medium"/>
                <a:cs typeface="Pretendard Medium"/>
              </a:rPr>
              <a:t>핏인사이트</a:t>
            </a:r>
            <a:endParaRPr kumimoji="1" lang="ko-KR" altLang="en-US" sz="1300">
              <a:solidFill>
                <a:srgbClr val="0078ff"/>
              </a:solidFill>
              <a:latin typeface="Pretendard Medium"/>
              <a:ea typeface="Pretendard Medium"/>
              <a:cs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MUSINSA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528" y="1357261"/>
            <a:ext cx="7032068" cy="4505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브랜드 선정 이유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3933" y="4312500"/>
            <a:ext cx="2470768" cy="18722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업종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연매출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월 방문자수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400" b="1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리뷰 수</a:t>
            </a:r>
            <a:endParaRPr lang="ko-KR" altLang="en-US" sz="1400" b="1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3219" y="2626676"/>
            <a:ext cx="5248610" cy="6912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연령과 성별에 구애받지 않는 고객 다양성</a:t>
            </a:r>
            <a:endParaRPr kumimoji="1" lang="ko-KR" altLang="en-US" sz="14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리뷰작성 리워드 제도와 다양한 리뷰 카테고리</a:t>
            </a:r>
            <a:endParaRPr kumimoji="1" lang="ko-KR" altLang="en-US" sz="14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19062" y="-142875"/>
            <a:ext cx="12311063" cy="7705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프로젝트 설명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3219" y="3429000"/>
            <a:ext cx="2184141" cy="300990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ko-Kore-KR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#</a:t>
            </a:r>
            <a:r>
              <a:rPr kumimoji="1" lang="ko-KR" altLang="en-US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경쟁시장에서의 우위</a:t>
            </a:r>
            <a:endParaRPr kumimoji="1" lang="ko-KR" altLang="en-US" sz="1400" b="0" i="0" u="none" strike="noStrike" kern="1200" cap="none" spc="-30" normalizeH="0" baseline="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3" name="TextBox 55"/>
          <p:cNvSpPr txBox="1"/>
          <p:nvPr/>
        </p:nvSpPr>
        <p:spPr>
          <a:xfrm>
            <a:off x="1991621" y="4294367"/>
            <a:ext cx="2470768" cy="187134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패션 플랫폼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8,829.7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억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857.4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만</a:t>
            </a:r>
            <a:endParaRPr kumimoji="1" lang="ko-KR" altLang="en-US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  <a:p>
            <a:pPr lvl="0" defTabSz="914400">
              <a:lnSpc>
                <a:spcPts val="35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15,034,086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개 </a:t>
            </a: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(2023</a:t>
            </a:r>
            <a:r>
              <a:rPr kumimoji="1" lang="ko-KR" altLang="en-US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년 기준</a:t>
            </a:r>
            <a:r>
              <a:rPr kumimoji="1" lang="en-US" altLang="ko-KR" sz="1400" spc="-7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)</a:t>
            </a:r>
            <a:endParaRPr kumimoji="1" lang="en-US" altLang="ko-KR" sz="1400" spc="-7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cxnSp>
        <p:nvCxnSpPr>
          <p:cNvPr id="64" name=""/>
          <p:cNvCxnSpPr/>
          <p:nvPr/>
        </p:nvCxnSpPr>
        <p:spPr>
          <a:xfrm>
            <a:off x="594827" y="4830426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"/>
          <p:cNvCxnSpPr/>
          <p:nvPr/>
        </p:nvCxnSpPr>
        <p:spPr>
          <a:xfrm>
            <a:off x="591716" y="5245249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"/>
          <p:cNvCxnSpPr/>
          <p:nvPr/>
        </p:nvCxnSpPr>
        <p:spPr>
          <a:xfrm>
            <a:off x="578887" y="5728108"/>
            <a:ext cx="5131836" cy="972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5"/>
          <p:cNvSpPr/>
          <p:nvPr/>
        </p:nvSpPr>
        <p:spPr>
          <a:xfrm>
            <a:off x="2816912" y="3416877"/>
            <a:ext cx="2184141" cy="300990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en-US" altLang="ko-Kore-KR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#</a:t>
            </a:r>
            <a:r>
              <a:rPr kumimoji="1" lang="ko-KR" altLang="en-US" sz="14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풍부한 리뷰 데이터</a:t>
            </a:r>
            <a:endParaRPr kumimoji="1" lang="ko-KR" altLang="en-US" sz="1400" b="0" i="0" u="none" strike="noStrike" kern="1200" cap="none" spc="-30" normalizeH="0" baseline="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5332" y="2643908"/>
            <a:ext cx="5025558" cy="3426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schemeClr val="dk1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목표</a:t>
            </a:r>
            <a:endParaRPr kumimoji="1" lang="ko-KR" altLang="en-US" sz="2800" b="1" i="0" u="none" strike="noStrike" kern="1200" cap="none" spc="-100" normalizeH="0" baseline="0">
              <a:solidFill>
                <a:schemeClr val="dk1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528" y="1473677"/>
            <a:ext cx="7032068" cy="7532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6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리뷰데이터를 기반으로 한 사용자 이탈 예측 및 맞춤형 마케팅</a:t>
            </a:r>
            <a:endParaRPr kumimoji="1" lang="ko-KR" altLang="en-US" sz="16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3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:</a:t>
            </a:r>
            <a:r>
              <a:rPr kumimoji="1" lang="ko-KR" altLang="en-US" sz="13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의류 플랫폼 무신사를 활용한 고객 유지 전략 개발</a:t>
            </a:r>
            <a:endParaRPr kumimoji="1" lang="ko-KR" altLang="en-US" sz="1300" b="0" i="0" u="none" strike="noStrike" kern="1200" cap="none" spc="-30" normalizeH="0" baseline="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78594" y="-261937"/>
            <a:ext cx="12370594" cy="8895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프로젝트 설명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71" name="양쪽 모서리가 둥근 사각형 6"/>
          <p:cNvSpPr/>
          <p:nvPr/>
        </p:nvSpPr>
        <p:spPr>
          <a:xfrm>
            <a:off x="1075265" y="2920999"/>
            <a:ext cx="4663910" cy="31761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f3f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" name="직사각형 5"/>
          <p:cNvSpPr/>
          <p:nvPr/>
        </p:nvSpPr>
        <p:spPr>
          <a:xfrm>
            <a:off x="2324223" y="2736426"/>
            <a:ext cx="2184141" cy="319193"/>
          </a:xfrm>
          <a:prstGeom prst="rect">
            <a:avLst/>
          </a:prstGeom>
          <a:solidFill>
            <a:schemeClr val="dk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목표</a:t>
            </a:r>
            <a:endParaRPr kumimoji="1" lang="ko-KR" altLang="en-US" sz="1500" b="0" i="0" u="none" strike="noStrike" kern="1200" cap="none" spc="-30" normalizeH="0" baseline="0">
              <a:solidFill>
                <a:schemeClr val="lt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29391" y="3714749"/>
            <a:ext cx="4156363" cy="20121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 행동 패턴 및 선호도 분석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고객의 니즈 파악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이탈 위험군 고객 식별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algn="ctr" defTabSz="914400">
              <a:lnSpc>
                <a:spcPct val="209999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ko-KR" altLang="en-US" sz="1500" spc="-3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맞춤형 마케팅</a:t>
            </a:r>
            <a:endParaRPr lang="ko-KR" altLang="en-US" sz="1500" spc="-30">
              <a:solidFill>
                <a:schemeClr val="dk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5" name="양쪽 모서리가 둥근 사각형 6"/>
          <p:cNvSpPr/>
          <p:nvPr/>
        </p:nvSpPr>
        <p:spPr>
          <a:xfrm>
            <a:off x="6328832" y="2925233"/>
            <a:ext cx="4663910" cy="317618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dk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76" name="직사각형 5"/>
          <p:cNvSpPr/>
          <p:nvPr/>
        </p:nvSpPr>
        <p:spPr>
          <a:xfrm>
            <a:off x="7577790" y="2745104"/>
            <a:ext cx="2184142" cy="320040"/>
          </a:xfrm>
          <a:prstGeom prst="rect">
            <a:avLst/>
          </a:prstGeom>
          <a:solidFill>
            <a:srgbClr val="f3f3f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500" b="0" i="0" u="none" strike="noStrike" kern="1200" cap="none" spc="-30" normalizeH="0" baseline="0">
                <a:solidFill>
                  <a:schemeClr val="dk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기대 효과</a:t>
            </a:r>
            <a:endParaRPr kumimoji="1" lang="ko-KR" altLang="en-US" sz="1500" b="0" i="0" u="none" strike="noStrike" kern="1200" cap="none" spc="-30" normalizeH="0" baseline="0">
              <a:solidFill>
                <a:schemeClr val="dk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7" name="TextBox 56"/>
          <p:cNvSpPr txBox="1"/>
          <p:nvPr/>
        </p:nvSpPr>
        <p:spPr>
          <a:xfrm>
            <a:off x="8255124" y="3714749"/>
            <a:ext cx="2314864" cy="174646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 </a:t>
            </a:r>
            <a:r>
              <a:rPr kumimoji="1" lang="ko-KR" altLang="en-US" sz="1700" b="1" spc="-3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만족도</a:t>
            </a:r>
            <a:endParaRPr kumimoji="1" lang="ko-KR" altLang="en-US" sz="1700" b="1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 </a:t>
            </a:r>
            <a:r>
              <a:rPr kumimoji="1" lang="ko-KR" altLang="en-US" sz="1700" b="1" spc="-3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충성도</a:t>
            </a:r>
            <a:endParaRPr kumimoji="1" lang="ko-KR" altLang="en-US" sz="1700" b="1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 </a:t>
            </a:r>
            <a:r>
              <a:rPr kumimoji="1" lang="ko-KR" altLang="en-US" sz="1700" b="1" spc="-3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유지율</a:t>
            </a:r>
            <a:endParaRPr kumimoji="1" lang="ko-KR" altLang="en-US" sz="1700" b="1" spc="-3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lvl="0" defTabSz="914400">
              <a:lnSpc>
                <a:spcPct val="16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kumimoji="1" lang="ko-KR" altLang="en-US" sz="1700" b="1" spc="-3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고객 </a:t>
            </a:r>
            <a:r>
              <a:rPr kumimoji="1" lang="ko-KR" altLang="en-US" sz="1700" b="1" spc="-30">
                <a:solidFill>
                  <a:schemeClr val="accent4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생애 가치</a:t>
            </a:r>
            <a:endParaRPr kumimoji="1" lang="ko-KR" altLang="en-US" sz="1700" b="1" spc="-30">
              <a:solidFill>
                <a:schemeClr val="accent4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78" name=""/>
          <p:cNvSpPr/>
          <p:nvPr/>
        </p:nvSpPr>
        <p:spPr>
          <a:xfrm rot="16176833">
            <a:off x="6803119" y="4212166"/>
            <a:ext cx="1354667" cy="772583"/>
          </a:xfrm>
          <a:prstGeom prst="rightArrow">
            <a:avLst>
              <a:gd name="adj1" fmla="val 50000"/>
              <a:gd name="adj2" fmla="val 50000"/>
            </a:avLst>
          </a:prstGeom>
          <a:gradFill flip="xy" rotWithShape="1">
            <a:gsLst>
              <a:gs pos="0">
                <a:srgbClr val="595959">
                  <a:alpha val="100000"/>
                </a:srgbClr>
              </a:gs>
              <a:gs pos="100000">
                <a:schemeClr val="bg1">
                  <a:alpha val="100000"/>
                </a:schemeClr>
              </a:gs>
              <a:gs pos="10880">
                <a:srgbClr val="595959">
                  <a:alpha val="10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9" name=""/>
          <p:cNvCxnSpPr/>
          <p:nvPr/>
        </p:nvCxnSpPr>
        <p:spPr>
          <a:xfrm>
            <a:off x="1878541" y="4296834"/>
            <a:ext cx="315383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/>
          <p:nvPr/>
        </p:nvCxnSpPr>
        <p:spPr>
          <a:xfrm>
            <a:off x="1914525" y="4766732"/>
            <a:ext cx="315383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/>
          <p:nvPr/>
        </p:nvCxnSpPr>
        <p:spPr>
          <a:xfrm>
            <a:off x="1918758" y="5257800"/>
            <a:ext cx="315383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1" lang="ko-KR" altLang="en-US" sz="2800" b="1" spc="-100">
                <a:latin typeface="Pretendard SemiBold"/>
                <a:ea typeface="Pretendard SemiBold"/>
                <a:cs typeface="Pretendard SemiBold"/>
              </a:rPr>
              <a:t>고객 이탈 기준</a:t>
            </a:r>
            <a:endParaRPr kumimoji="1" lang="ko-KR" altLang="en-US" sz="2800" b="1" spc="-1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726" y="1477997"/>
            <a:ext cx="8138196" cy="425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lvl="0">
              <a:defRPr/>
            </a:pPr>
            <a:r>
              <a:rPr lang="ko-KR" altLang="en-US" sz="1500" spc="-30">
                <a:solidFill>
                  <a:schemeClr val="tx1"/>
                </a:solidFill>
                <a:latin typeface="Pretendard"/>
                <a:ea typeface="Pretendard"/>
                <a:cs typeface="Pretendard"/>
              </a:rPr>
              <a:t>최근 1년 내 리뷰 작성수가 10개 이상이면서 마지막 구매일로부터 3개월 초과된 유저</a:t>
            </a:r>
            <a:endParaRPr lang="ko-KR" altLang="en-US" sz="1500" spc="-30">
              <a:solidFill>
                <a:schemeClr val="tx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200">
                <a:solidFill>
                  <a:schemeClr val="bg1"/>
                </a:solidFill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>
              <a:solidFill>
                <a:schemeClr val="bg1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200">
                <a:solidFill>
                  <a:srgbClr val="919191"/>
                </a:solidFill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>
              <a:solidFill>
                <a:srgbClr val="91919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200">
                <a:solidFill>
                  <a:srgbClr val="919191"/>
                </a:solidFill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200">
                <a:solidFill>
                  <a:srgbClr val="919191"/>
                </a:solidFill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>
              <a:solidFill>
                <a:srgbClr val="91919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7276" y="3439168"/>
            <a:ext cx="3298660" cy="29313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0315" y="5796848"/>
            <a:ext cx="2640180" cy="4298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lvl="0">
              <a:defRPr/>
            </a:pPr>
            <a:r>
              <a:rPr lang="ko-KR" altLang="en-US" sz="1500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패션 의류 도메인 특성</a:t>
            </a:r>
            <a:endParaRPr lang="ko-KR" altLang="en-US" sz="1500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33" name="그래픽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5027" y="5882641"/>
            <a:ext cx="384684" cy="3600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-154780" y="-130968"/>
            <a:ext cx="12346781" cy="75859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57809" y="119508"/>
            <a:ext cx="6097656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1.</a:t>
            </a:r>
            <a:r>
              <a:rPr kumimoji="1" lang="ko-KR" altLang="en-US" sz="120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프로젝트 설명</a:t>
            </a:r>
            <a:endParaRPr kumimoji="1" lang="ko-KR" altLang="en-US" sz="120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83" name="모서리가 둥근 직사각형 8"/>
          <p:cNvSpPr/>
          <p:nvPr/>
        </p:nvSpPr>
        <p:spPr>
          <a:xfrm>
            <a:off x="4431011" y="3429000"/>
            <a:ext cx="3298660" cy="295187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85" name="TextBox 17"/>
          <p:cNvSpPr txBox="1"/>
          <p:nvPr/>
        </p:nvSpPr>
        <p:spPr>
          <a:xfrm>
            <a:off x="4604050" y="5849838"/>
            <a:ext cx="2640180" cy="319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평균 구매 주기</a:t>
            </a:r>
            <a:endParaRPr lang="ko-KR" altLang="en-US" sz="1500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87" name="그래픽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8762" y="5882715"/>
            <a:ext cx="384684" cy="360000"/>
          </a:xfrm>
          <a:prstGeom prst="rect">
            <a:avLst/>
          </a:prstGeom>
        </p:spPr>
      </p:pic>
      <p:sp>
        <p:nvSpPr>
          <p:cNvPr id="88" name="모서리가 둥근 직사각형 8"/>
          <p:cNvSpPr/>
          <p:nvPr/>
        </p:nvSpPr>
        <p:spPr>
          <a:xfrm>
            <a:off x="8029342" y="3418758"/>
            <a:ext cx="3298660" cy="29313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90" name="TextBox 17"/>
          <p:cNvSpPr txBox="1"/>
          <p:nvPr/>
        </p:nvSpPr>
        <p:spPr>
          <a:xfrm>
            <a:off x="8202381" y="5849838"/>
            <a:ext cx="2640180" cy="319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spc="-70">
                <a:solidFill>
                  <a:schemeClr val="tx1"/>
                </a:solidFill>
                <a:latin typeface="Pretendard SemiBold"/>
                <a:ea typeface="Pretendard SemiBold"/>
                <a:cs typeface="Pretendard SemiBold"/>
              </a:rPr>
              <a:t>이탈자 차지 비율</a:t>
            </a:r>
            <a:endParaRPr lang="ko-KR" altLang="en-US" sz="1500" spc="-70">
              <a:solidFill>
                <a:schemeClr val="tx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92" name="그래픽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57094" y="5882715"/>
            <a:ext cx="384684" cy="360000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5"/>
          <a:srcRect l="7230" r="9720"/>
          <a:stretch>
            <a:fillRect/>
          </a:stretch>
        </p:blipFill>
        <p:spPr>
          <a:xfrm>
            <a:off x="8090146" y="3723459"/>
            <a:ext cx="3186871" cy="1929732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6"/>
          <a:srcRect l="6300" t="3230" r="48750" b="52620"/>
          <a:stretch>
            <a:fillRect/>
          </a:stretch>
        </p:blipFill>
        <p:spPr>
          <a:xfrm>
            <a:off x="4776613" y="3717552"/>
            <a:ext cx="2638773" cy="1953989"/>
          </a:xfrm>
          <a:prstGeom prst="rect">
            <a:avLst/>
          </a:prstGeom>
        </p:spPr>
      </p:pic>
      <p:sp>
        <p:nvSpPr>
          <p:cNvPr id="102" name="모서리가 둥근 직사각형 8"/>
          <p:cNvSpPr/>
          <p:nvPr/>
        </p:nvSpPr>
        <p:spPr>
          <a:xfrm>
            <a:off x="795805" y="2366333"/>
            <a:ext cx="5121724" cy="8215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3" name="모서리가 둥근 직사각형 8"/>
          <p:cNvSpPr/>
          <p:nvPr/>
        </p:nvSpPr>
        <p:spPr>
          <a:xfrm>
            <a:off x="6321324" y="2366333"/>
            <a:ext cx="4972838" cy="8215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01" name=""/>
          <p:cNvSpPr txBox="1"/>
          <p:nvPr/>
        </p:nvSpPr>
        <p:spPr>
          <a:xfrm>
            <a:off x="948403" y="2545118"/>
            <a:ext cx="6096000" cy="42977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500" b="0" i="0" u="none" strike="noStrike" kern="1200" cap="none" spc="-3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무신사를 꾸준히 사용하는 유저로 타겟팅</a:t>
            </a:r>
            <a:endParaRPr lang="ko-KR" altLang="en-US"/>
          </a:p>
        </p:txBody>
      </p:sp>
      <p:sp>
        <p:nvSpPr>
          <p:cNvPr id="105" name=""/>
          <p:cNvSpPr txBox="1"/>
          <p:nvPr/>
        </p:nvSpPr>
        <p:spPr>
          <a:xfrm>
            <a:off x="6499531" y="2542456"/>
            <a:ext cx="6096000" cy="43053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500" b="0" i="0" u="none" strike="noStrike" kern="1200" cap="none" spc="-3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한 개의 상품당 최대 3개의 리뷰 작성 가능</a:t>
            </a:r>
            <a:endParaRPr lang="ko-KR" altLang="en-US"/>
          </a:p>
        </p:txBody>
      </p:sp>
      <p:pic>
        <p:nvPicPr>
          <p:cNvPr id="106" name="그래픽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77347" y="2624476"/>
            <a:ext cx="384684" cy="360000"/>
          </a:xfrm>
          <a:prstGeom prst="rect">
            <a:avLst/>
          </a:prstGeom>
        </p:spPr>
      </p:pic>
      <p:pic>
        <p:nvPicPr>
          <p:cNvPr id="107" name="그래픽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64604" y="2593749"/>
            <a:ext cx="384684" cy="360000"/>
          </a:xfrm>
          <a:prstGeom prst="rect">
            <a:avLst/>
          </a:prstGeom>
        </p:spPr>
      </p:pic>
      <p:pic>
        <p:nvPicPr>
          <p:cNvPr id="108" name="스크린샷 2024-08-11 오후 5.37.14.png" descr="스크린샷 2024-08-11 오후 5.37.14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33268" y="3551903"/>
            <a:ext cx="1807851" cy="2113404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가설 후보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975" y="1509747"/>
            <a:ext cx="7032067" cy="4123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모델링 결과 기반으로 검증 후 마케팅 전략 기획에 활용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42875" y="-154781"/>
            <a:ext cx="12334875" cy="7824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프로젝트 설명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kumimoji="1" lang="ko-Kore-KR" altLang="en-US" sz="12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ore-KR" sz="1200" b="0" i="0" u="none" strike="noStrike" kern="1200" cap="none" spc="0" normalizeH="0" baseline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kumimoji="1" lang="ko-Kore-KR" altLang="en-US" sz="1200" b="0" i="0" u="none" strike="noStrike" kern="1200" cap="none" spc="0" normalizeH="0" baseline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47261" y="3011229"/>
          <a:ext cx="10816368" cy="3436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859"/>
                <a:gridCol w="7872730"/>
                <a:gridCol w="2203779"/>
              </a:tblGrid>
              <a:tr h="572762"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defRPr/>
                      </a:pPr>
                      <a:endParaRPr kumimoji="1" lang="ko-Kore-KR" altLang="en-US" sz="1300" b="1" kern="1200" spc="-70">
                        <a:solidFill>
                          <a:schemeClr val="tx1"/>
                        </a:solidFill>
                        <a:latin typeface="Pretendard SemiBold"/>
                        <a:ea typeface="Pretendard SemiBold"/>
                        <a:cs typeface="Pretendard Semi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kumimoji="1" lang="ko-Kore-KR" altLang="en-US" sz="1300" b="1" kern="1200" spc="-70">
                          <a:solidFill>
                            <a:schemeClr val="tx1"/>
                          </a:solidFill>
                          <a:latin typeface="Pretendard SemiBold"/>
                          <a:ea typeface="Pretendard SemiBold"/>
                          <a:cs typeface="Pretendard SemiBold"/>
                        </a:rPr>
                        <a:t>내용</a:t>
                      </a:r>
                      <a:endParaRPr kumimoji="1" lang="ko-Kore-KR" altLang="en-US" sz="1300" b="1" kern="1200" spc="-70">
                        <a:solidFill>
                          <a:schemeClr val="tx1"/>
                        </a:solidFill>
                        <a:latin typeface="Pretendard SemiBold"/>
                        <a:ea typeface="Pretendard SemiBold"/>
                        <a:cs typeface="Pretendard Semi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kumimoji="1" lang="ko-KR" altLang="en-US" sz="1300" b="1" kern="1200" spc="-70">
                          <a:solidFill>
                            <a:schemeClr val="tx1"/>
                          </a:solidFill>
                          <a:latin typeface="Pretendard SemiBold"/>
                          <a:ea typeface="Pretendard SemiBold"/>
                          <a:cs typeface="Pretendard SemiBold"/>
                        </a:rPr>
                        <a:t>주요 피쳐</a:t>
                      </a:r>
                      <a:endParaRPr kumimoji="1" lang="ko-KR" altLang="en-US" sz="1300" b="1" kern="1200" spc="-70">
                        <a:solidFill>
                          <a:schemeClr val="tx1"/>
                        </a:solidFill>
                        <a:latin typeface="Pretendard SemiBold"/>
                        <a:ea typeface="Pretendard SemiBold"/>
                        <a:cs typeface="Pretendard SemiBol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76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Pretendard"/>
                        </a:rPr>
                        <a:t>1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리뷰에 대한 </a:t>
                      </a: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'</a:t>
                      </a:r>
                      <a:r>
                        <a:rPr kumimoji="1" lang="ko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도움돼</a:t>
                      </a: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요' 수가 많은</a:t>
                      </a: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 고객일수록 이탈률이 낮을 것이다.</a:t>
                      </a: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76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Pretendard"/>
                        </a:rPr>
                        <a:t>2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리뷰의 길이가 길수록</a:t>
                      </a: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 고객의 이탈률이 낮을 것이다.</a:t>
                      </a: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76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Pretendard"/>
                        </a:rPr>
                        <a:t>3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다양한 카테고리</a:t>
                      </a: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의 제품을 구매하는 고객일수록 이탈률이 낮을 것이다.</a:t>
                      </a: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76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Pretendard"/>
                        </a:rPr>
                        <a:t>4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다양한 브랜드</a:t>
                      </a: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의 상품을 구매하는 유저는 이탈 가능성이 낮을 것이.</a:t>
                      </a: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762"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"/>
                          <a:ea typeface="Pretendard"/>
                          <a:cs typeface="Pretendard"/>
                        </a:rPr>
                        <a:t>5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최근 3개월간 </a:t>
                      </a:r>
                      <a:r>
                        <a:rPr kumimoji="1" lang="ko-Kore-KR" altLang="en-US" sz="1300" b="1" i="0" u="none" strike="noStrike" kern="1200" cap="none" spc="-30" normalizeH="0" baseline="0">
                          <a:solidFill>
                            <a:schemeClr val="accent1"/>
                          </a:solidFill>
                          <a:latin typeface="Pretendard"/>
                          <a:ea typeface="Pretendard"/>
                          <a:cs typeface="Pretendard"/>
                        </a:rPr>
                        <a:t>소비금액이 높은 </a:t>
                      </a:r>
                      <a:r>
                        <a:rPr kumimoji="1" lang="ko-Kore-KR" altLang="en-US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고객은 이탈 가능성이 낮을 것이다</a:t>
                      </a:r>
                      <a:r>
                        <a:rPr kumimoji="1" lang="en-US" altLang="ko-KR" sz="1300" b="0" i="0" u="none" strike="noStrike" kern="1200" cap="none" spc="-30" normalizeH="0" baseline="0">
                          <a:solidFill>
                            <a:prstClr val="black"/>
                          </a:solidFill>
                          <a:latin typeface="Pretendard"/>
                          <a:ea typeface="Pretendard"/>
                          <a:cs typeface="Pretendard"/>
                        </a:rPr>
                        <a:t>.</a:t>
                      </a:r>
                      <a:endParaRPr kumimoji="1" lang="en-US" altLang="ko-KR" sz="1300" b="0" i="0" u="none" strike="noStrike" kern="1200" cap="none" spc="-30" normalizeH="0" baseline="0">
                        <a:solidFill>
                          <a:prstClr val="black"/>
                        </a:solidFill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ore-KR" altLang="en-US" sz="1300" b="0" i="0" u="none" strike="noStrike" kern="1200" cap="none" spc="-30" normalizeH="0" baseline="0"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904830" y="3773805"/>
            <a:ext cx="601483" cy="292523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300" b="0" i="0" u="none" strike="noStrike" kern="1200" cap="none" spc="-30" normalizeH="0" baseline="0">
                <a:solidFill>
                  <a:schemeClr val="bg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</a:t>
            </a:r>
            <a:endParaRPr kumimoji="1" lang="ko-KR" altLang="en-US" sz="1300" b="0" i="0" u="none" strike="noStrike" kern="1200" cap="none" spc="-30" normalizeH="0" baseline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04830" y="4345305"/>
            <a:ext cx="601483" cy="292523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300" b="0" i="0" u="none" strike="noStrike" kern="1200" cap="none" spc="-30" normalizeH="0" baseline="0">
                <a:solidFill>
                  <a:schemeClr val="bg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리뷰</a:t>
            </a:r>
            <a:endParaRPr kumimoji="1" lang="ko-KR" altLang="en-US" sz="1300" b="0" i="0" u="none" strike="noStrike" kern="1200" cap="none" spc="-30" normalizeH="0" baseline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28581" y="4907280"/>
            <a:ext cx="1628067" cy="299932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300" b="0" i="0" u="none" strike="noStrike" kern="1200" cap="none" spc="-30" normalizeH="0" baseline="0">
                <a:solidFill>
                  <a:schemeClr val="bg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구매 카테고리</a:t>
            </a:r>
            <a:endParaRPr kumimoji="1" lang="ko-KR" altLang="en-US" sz="1300" b="0" i="0" u="none" strike="noStrike" kern="1200" cap="none" spc="-30" normalizeH="0" baseline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24914" y="5450205"/>
            <a:ext cx="1014232" cy="297814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300" b="0" i="0" u="none" strike="noStrike" kern="1200" cap="none" spc="-30" normalizeH="0" baseline="0">
                <a:solidFill>
                  <a:schemeClr val="bg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브랜드</a:t>
            </a:r>
            <a:endParaRPr kumimoji="1" lang="ko-KR" altLang="en-US" sz="1300" b="0" i="0" u="none" strike="noStrike" kern="1200" cap="none" spc="-30" normalizeH="0" baseline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619080" y="6050280"/>
            <a:ext cx="1215316" cy="292523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kumimoji="1" lang="ko-KR" altLang="en-US" sz="1300" b="0" i="0" u="none" strike="noStrike" kern="1200" cap="none" spc="-30" normalizeH="0" baseline="0">
                <a:solidFill>
                  <a:schemeClr val="bg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소비금액</a:t>
            </a:r>
            <a:endParaRPr kumimoji="1" lang="ko-KR" altLang="en-US" sz="1300" b="0" i="0" u="none" strike="noStrike" kern="1200" cap="none" spc="-30" normalizeH="0" baseline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42875" y="-130968"/>
            <a:ext cx="12334875" cy="75859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8947" y="2658018"/>
            <a:ext cx="4806206" cy="4761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kumimoji="1" sz="1200" b="0" i="0" u="none" strike="noStrike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defRPr>
            </a:lvl1pPr>
          </a:lstStyle>
          <a:p>
            <a:pPr lvl="0">
              <a:defRPr/>
            </a:pPr>
            <a:r>
              <a:rPr lang="en-US" altLang="ko-KR" sz="1700" b="1"/>
              <a:t>1.</a:t>
            </a:r>
            <a:r>
              <a:rPr lang="ko-KR" altLang="en-US" sz="1700" b="1"/>
              <a:t> 리뷰 데이터 크롤링 (1061만 건)</a:t>
            </a:r>
            <a:endParaRPr lang="ko-KR" altLang="en-US" sz="1700" b="1"/>
          </a:p>
        </p:txBody>
      </p:sp>
      <p:sp>
        <p:nvSpPr>
          <p:cNvPr id="115" name="TextBox 64"/>
          <p:cNvSpPr txBox="1"/>
          <p:nvPr/>
        </p:nvSpPr>
        <p:spPr>
          <a:xfrm>
            <a:off x="1571051" y="3679030"/>
            <a:ext cx="4806207" cy="4148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계층적 샘플링 후 추가 리뷰 크롤링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0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7519" y="2764383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1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5806" y="3695170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2" name="그래픽 9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5061" y="4625958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5" name="TextBox 64"/>
          <p:cNvSpPr txBox="1"/>
          <p:nvPr/>
        </p:nvSpPr>
        <p:spPr>
          <a:xfrm>
            <a:off x="1580063" y="4589333"/>
            <a:ext cx="4806207" cy="410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상품 상세 정보 크롤링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39" name="모서리가 둥근 직사각형 95"/>
          <p:cNvSpPr/>
          <p:nvPr/>
        </p:nvSpPr>
        <p:spPr>
          <a:xfrm>
            <a:off x="6000917" y="1140668"/>
            <a:ext cx="5260732" cy="5307132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498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1" name="TextBox 97"/>
          <p:cNvSpPr txBox="1"/>
          <p:nvPr/>
        </p:nvSpPr>
        <p:spPr>
          <a:xfrm>
            <a:off x="6211985" y="1427179"/>
            <a:ext cx="4887612" cy="335717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수집 대상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2024년 1월~7월: 스타일 리뷰, 포토 리뷰, 일반 리뷰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2023년 1월~12월: 포토 리뷰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항목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해시 ID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유저 ID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조회 조건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연도, 월, 일, 리뷰 타입, 페이지 번호, 정렬 방식에 따라 반복 조회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42" name=""/>
          <p:cNvCxnSpPr/>
          <p:nvPr/>
        </p:nvCxnSpPr>
        <p:spPr>
          <a:xfrm>
            <a:off x="6255412" y="2500261"/>
            <a:ext cx="4847700" cy="262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8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9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50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51" name=""/>
          <p:cNvCxnSpPr/>
          <p:nvPr/>
        </p:nvCxnSpPr>
        <p:spPr>
          <a:xfrm>
            <a:off x="6253030" y="3402755"/>
            <a:ext cx="4847700" cy="262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스크린샷 2024-08-11 오후 7.19.18.png" descr="스크린샷 2024-08-11 오후 7.19.18.png"/>
          <p:cNvPicPr>
            <a:picLocks noChangeAspect="1"/>
          </p:cNvPicPr>
          <p:nvPr/>
        </p:nvPicPr>
        <p:blipFill rotWithShape="1">
          <a:blip r:embed="rId5"/>
          <a:srcRect b="69150"/>
          <a:stretch>
            <a:fillRect/>
          </a:stretch>
        </p:blipFill>
        <p:spPr>
          <a:xfrm>
            <a:off x="6357850" y="4594938"/>
            <a:ext cx="4583298" cy="1483504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66688" y="-154781"/>
            <a:ext cx="12358688" cy="7824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8947" y="2729455"/>
            <a:ext cx="4806206" cy="4071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kumimoji="1" sz="1200" b="0" i="0" u="none" strike="noStrike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defRPr>
            </a:lvl1pPr>
          </a:lstStyle>
          <a:p>
            <a:pPr lvl="0">
              <a:defRPr/>
            </a:pPr>
            <a:r>
              <a:rPr lang="ko-KR" altLang="en-US" sz="1400"/>
              <a:t>리뷰 데이터 크롤링 (1061만 건)</a:t>
            </a:r>
            <a:endParaRPr lang="ko-KR" altLang="en-US" sz="1400"/>
          </a:p>
        </p:txBody>
      </p:sp>
      <p:sp>
        <p:nvSpPr>
          <p:cNvPr id="115" name="TextBox 64"/>
          <p:cNvSpPr txBox="1"/>
          <p:nvPr/>
        </p:nvSpPr>
        <p:spPr>
          <a:xfrm>
            <a:off x="1571051" y="3619498"/>
            <a:ext cx="4806208" cy="4814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2.</a:t>
            </a:r>
            <a:r>
              <a: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계층적 샘플링 후 추가 리뷰 크롤링</a:t>
            </a:r>
            <a:endPara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130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7519" y="2764383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1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5806" y="3695170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2" name="그래픽 9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5061" y="4625958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5" name="TextBox 64"/>
          <p:cNvSpPr txBox="1"/>
          <p:nvPr/>
        </p:nvSpPr>
        <p:spPr>
          <a:xfrm>
            <a:off x="1580063" y="4589333"/>
            <a:ext cx="4806207" cy="410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상품 상세 정보 크롤링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36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7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8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9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모서리가 둥근 직사각형 95"/>
          <p:cNvSpPr/>
          <p:nvPr/>
        </p:nvSpPr>
        <p:spPr>
          <a:xfrm>
            <a:off x="5536984" y="1208131"/>
            <a:ext cx="5832232" cy="5353536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498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5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6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47" name="스크린샷 2024-08-12 오전 10.31.10.png" descr="스크린샷 2024-08-12 오전 10.31.10.png"/>
          <p:cNvPicPr>
            <a:picLocks noChangeAspect="1"/>
          </p:cNvPicPr>
          <p:nvPr/>
        </p:nvPicPr>
        <p:blipFill rotWithShape="1">
          <a:blip r:embed="rId5"/>
          <a:srcRect l="3460" r="2300"/>
          <a:stretch>
            <a:fillRect/>
          </a:stretch>
        </p:blipFill>
        <p:spPr>
          <a:xfrm>
            <a:off x="5844117" y="1436289"/>
            <a:ext cx="3894835" cy="2380468"/>
          </a:xfrm>
          <a:prstGeom prst="rect">
            <a:avLst/>
          </a:prstGeom>
          <a:ln w="12700">
            <a:miter/>
          </a:ln>
        </p:spPr>
      </p:pic>
      <p:pic>
        <p:nvPicPr>
          <p:cNvPr id="152" name="스크린샷 2024-08-12 오전 10.31.42.png" descr="스크린샷 2024-08-12 오전 10.31.42.png"/>
          <p:cNvPicPr>
            <a:picLocks noChangeAspect="1"/>
          </p:cNvPicPr>
          <p:nvPr/>
        </p:nvPicPr>
        <p:blipFill rotWithShape="1">
          <a:blip r:embed="rId6"/>
          <a:srcRect l="12190"/>
          <a:stretch>
            <a:fillRect/>
          </a:stretch>
        </p:blipFill>
        <p:spPr>
          <a:xfrm>
            <a:off x="9911868" y="1460056"/>
            <a:ext cx="1293885" cy="2304257"/>
          </a:xfrm>
          <a:prstGeom prst="rect">
            <a:avLst/>
          </a:prstGeom>
          <a:ln w="12700">
            <a:miter/>
          </a:ln>
        </p:spPr>
      </p:pic>
      <p:sp>
        <p:nvSpPr>
          <p:cNvPr id="154" name="TextBox 97"/>
          <p:cNvSpPr txBox="1"/>
          <p:nvPr/>
        </p:nvSpPr>
        <p:spPr>
          <a:xfrm>
            <a:off x="5958417" y="3866137"/>
            <a:ext cx="5205112" cy="246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계층적 샘플링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모집단을 여러 계층으로 나눈 후 각 계층에서 샘플을 추출하여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전체를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대표하는 방법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1. 각 유저별 리뷰 개수의 count를 기준으로 10개의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그룹으로 분류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2. 각 그룹별로 4000개의 데이터 무작위 추출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3. 총 40000개의 샘플 데이터 확보 후 2023.01</a:t>
            </a:r>
            <a:r>
              <a:rPr xmlns:mc="http://schemas.openxmlformats.org/markup-compatibility/2006" xmlns:hp="http://schemas.haansoft.com/office/presentation/8.0" kumimoji="1" lang="en-US" altLang="ko-KR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~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2024.06 회원 리뷰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   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데이터 크롤링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cxnSp>
        <p:nvCxnSpPr>
          <p:cNvPr id="155" name=""/>
          <p:cNvCxnSpPr/>
          <p:nvPr/>
        </p:nvCxnSpPr>
        <p:spPr>
          <a:xfrm>
            <a:off x="5958419" y="4922837"/>
            <a:ext cx="5000623" cy="3016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"/>
          <p:cNvCxnSpPr/>
          <p:nvPr/>
        </p:nvCxnSpPr>
        <p:spPr>
          <a:xfrm rot="16200000" flipH="1">
            <a:off x="-988217" y="4327923"/>
            <a:ext cx="4310062" cy="11903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7809" y="1511070"/>
            <a:ext cx="7032067" cy="413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>
              <a:lnSpc>
                <a:spcPct val="150000"/>
              </a:lnSpc>
              <a:defRPr kumimoji="1" sz="1100">
                <a:solidFill>
                  <a:schemeClr val="bg1">
                    <a:alpha val="50000"/>
                  </a:schemeClr>
                </a:solidFill>
                <a:latin typeface="Pretendard Light"/>
                <a:ea typeface="Pretendard Light"/>
                <a:cs typeface="Pretendard Light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1400" b="0" i="0" u="none" strike="noStrike" kern="1200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작업 순서</a:t>
            </a:r>
            <a:endParaRPr kumimoji="1" lang="ko-KR" altLang="en-US" sz="1400" b="0" i="0" u="none" strike="noStrike" kern="1200" cap="none" spc="-30" normalizeH="0" baseline="0"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166688" y="-154781"/>
            <a:ext cx="12358688" cy="7824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8947" y="2729455"/>
            <a:ext cx="4806206" cy="4071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ore-KR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kumimoji="1" sz="1200" b="0" i="0" u="none" strike="noStrike" cap="none" spc="-30" normalizeH="0" baseline="0"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defRPr>
            </a:lvl1pPr>
          </a:lstStyle>
          <a:p>
            <a:pPr lvl="0">
              <a:defRPr/>
            </a:pPr>
            <a:r>
              <a:rPr lang="ko-KR" altLang="en-US" sz="1400"/>
              <a:t>리뷰 데이터 크롤링 (1061만 건)</a:t>
            </a:r>
            <a:endParaRPr lang="ko-KR" altLang="en-US" sz="1400"/>
          </a:p>
        </p:txBody>
      </p:sp>
      <p:pic>
        <p:nvPicPr>
          <p:cNvPr id="130" name="그래픽 9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97519" y="2764383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1" name="그래픽 9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5806" y="3695170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pic>
        <p:nvPicPr>
          <p:cNvPr id="132" name="그래픽 9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5061" y="4625958"/>
            <a:ext cx="389164" cy="389164"/>
          </a:xfrm>
          <a:prstGeom prst="rect">
            <a:avLst/>
          </a:prstGeom>
          <a:solidFill>
            <a:srgbClr val="f3f3f3"/>
          </a:solidFill>
          <a:ln>
            <a:solidFill>
              <a:schemeClr val="lt1"/>
            </a:solidFill>
          </a:ln>
        </p:spPr>
      </p:pic>
      <p:sp>
        <p:nvSpPr>
          <p:cNvPr id="135" name="TextBox 64"/>
          <p:cNvSpPr txBox="1"/>
          <p:nvPr/>
        </p:nvSpPr>
        <p:spPr>
          <a:xfrm>
            <a:off x="1580063" y="4589333"/>
            <a:ext cx="4806207" cy="410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상품 상세 정보 크롤링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36" name="직사각형 40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lt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ln w="9525">
                  <a:solidFill>
                    <a:schemeClr val="accent3"/>
                  </a:solidFill>
                </a:ln>
                <a:solidFill>
                  <a:srgbClr val="919191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1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ln w="9525">
                <a:solidFill>
                  <a:schemeClr val="accent3"/>
                </a:solidFill>
              </a:ln>
              <a:solidFill>
                <a:srgbClr val="919191"/>
              </a:solidFill>
              <a:effectLst/>
              <a:uLnTx/>
              <a:uFillTx/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37" name="직사각형 41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dk1">
              <a:alpha val="100000"/>
            </a:scheme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chemeClr val="lt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chemeClr val="lt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8" name="직사각형 42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3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39" name="직사각형 43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ore-KR" sz="1200" b="0" i="0" u="none" strike="noStrike" kern="1200" cap="none" spc="0" normalizeH="0" baseline="0" mc:Ignorable="hp" hp:hslEmbossed="0">
                <a:solidFill>
                  <a:srgbClr val="919191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4</a:t>
            </a:r>
            <a:endParaRPr xmlns:mc="http://schemas.openxmlformats.org/markup-compatibility/2006" xmlns:hp="http://schemas.haansoft.com/office/presentation/8.0" kumimoji="1" lang="ko-Kore-KR" altLang="en-US" sz="1200" b="0" i="0" u="none" strike="noStrike" kern="1200" cap="none" spc="0" normalizeH="0" baseline="0" mc:Ignorable="hp" hp:hslEmbossed="0">
              <a:solidFill>
                <a:srgbClr val="919191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0" name="모서리가 둥근 직사각형 95"/>
          <p:cNvSpPr/>
          <p:nvPr/>
        </p:nvSpPr>
        <p:spPr>
          <a:xfrm>
            <a:off x="5989950" y="2902523"/>
            <a:ext cx="5260732" cy="1896653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6350" cap="flat" cmpd="sng" algn="ctr">
            <a:solidFill>
              <a:srgbClr val="c6c6c6">
                <a:alpha val="498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1" name="TextBox 97"/>
          <p:cNvSpPr txBox="1"/>
          <p:nvPr/>
        </p:nvSpPr>
        <p:spPr>
          <a:xfrm>
            <a:off x="6226152" y="3219709"/>
            <a:ext cx="4887612" cy="157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크롤링 데이터</a:t>
            </a:r>
            <a:endParaRPr xmlns:mc="http://schemas.openxmlformats.org/markup-compatibility/2006" xmlns:hp="http://schemas.haansoft.com/office/presentation/8.0" kumimoji="1" lang="ko-Kore-KR" altLang="en-US" sz="1300" b="1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유저 ID, 해시 ID, 유저 정보(키, 몸무게, 성별), 리뷰 날짜, 상품 ID, 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브랜드명, 상품명, 구매 옵션, 리뷰 내용, 별점, </a:t>
            </a:r>
            <a:r>
              <a:rPr xmlns:mc="http://schemas.openxmlformats.org/markup-compatibility/2006" xmlns:hp="http://schemas.haansoft.com/office/presentation/8.0" kumimoji="1" lang="ko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도움돼</a:t>
            </a:r>
            <a:r>
              <a: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요 수, 스타일 좋아요 수</a:t>
            </a: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300" b="0" i="0" u="none" strike="noStrike" kern="1200" cap="none" spc="-3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Pretendard"/>
              <a:ea typeface="Pretendard"/>
              <a:cs typeface="Pretendard"/>
            </a:endParaRPr>
          </a:p>
        </p:txBody>
      </p:sp>
      <p:sp>
        <p:nvSpPr>
          <p:cNvPr id="145" name="TextBox 33"/>
          <p:cNvSpPr txBox="1"/>
          <p:nvPr/>
        </p:nvSpPr>
        <p:spPr>
          <a:xfrm>
            <a:off x="357809" y="18300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2.</a:t>
            </a:r>
            <a:r>
              <a:rPr kumimoji="1" lang="ko-KR" altLang="en-US" sz="12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Pretendard Medium"/>
                <a:ea typeface="Pretendard Medium"/>
                <a:cs typeface="Pretendard Medium"/>
              </a:rPr>
              <a:t> 진행 과정</a:t>
            </a:r>
            <a:endParaRPr kumimoji="1" lang="ko-KR" altLang="en-US" sz="1200" b="0" i="0" u="none" strike="noStrike" kern="1200" cap="none" spc="0" normalizeH="0" baseline="0">
              <a:solidFill>
                <a:prstClr val="white"/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46" name="TextBox 22"/>
          <p:cNvSpPr txBox="1"/>
          <p:nvPr/>
        </p:nvSpPr>
        <p:spPr>
          <a:xfrm>
            <a:off x="357809" y="907612"/>
            <a:ext cx="4959626" cy="557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데이터셋</a:t>
            </a:r>
            <a:r>
              <a:rPr kumimoji="1" lang="ko-KR" altLang="en-US" sz="24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 </a:t>
            </a:r>
            <a:r>
              <a:rPr kumimoji="1" lang="ko-KR" altLang="en-US" sz="2800" b="1" i="0" u="none" strike="noStrike" kern="1200" cap="none" spc="-100" normalizeH="0" baseline="0">
                <a:solidFill>
                  <a:prstClr val="black"/>
                </a:solidFill>
                <a:effectLst/>
                <a:uLnTx/>
                <a:uFillTx/>
                <a:latin typeface="Pretendard SemiBold"/>
                <a:ea typeface="Pretendard SemiBold"/>
                <a:cs typeface="Pretendard SemiBold"/>
              </a:rPr>
              <a:t>구성</a:t>
            </a:r>
            <a:endParaRPr kumimoji="1" lang="ko-KR" altLang="en-US" sz="2800" b="1" i="0" u="none" strike="noStrike" kern="1200" cap="none" spc="-100" normalizeH="0" baseline="0">
              <a:solidFill>
                <a:prstClr val="black"/>
              </a:solidFill>
              <a:effectLst/>
              <a:uLnTx/>
              <a:uFillTx/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48" name="TextBox 64"/>
          <p:cNvSpPr txBox="1"/>
          <p:nvPr/>
        </p:nvSpPr>
        <p:spPr>
          <a:xfrm>
            <a:off x="1571051" y="3619498"/>
            <a:ext cx="4806208" cy="48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2.</a:t>
            </a:r>
            <a:r>
              <a: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Pretendard"/>
                <a:ea typeface="Pretendard"/>
                <a:cs typeface="Pretendard"/>
              </a:rPr>
              <a:t> 계층적 샘플링 후 추가 리뷰 크롤링</a:t>
            </a:r>
            <a:endParaRPr xmlns:mc="http://schemas.openxmlformats.org/markup-compatibility/2006" xmlns:hp="http://schemas.haansoft.com/office/presentation/8.0" kumimoji="1" lang="ko-KR" altLang="en-US" sz="1700" b="1" i="0" u="none" strike="noStrike" kern="1200" cap="none" spc="-3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1441</ep:Words>
  <ep:PresentationFormat>와이드스크린</ep:PresentationFormat>
  <ep:Paragraphs>376</ep:Paragraphs>
  <ep:Slides>27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2023-03-23T08:56:29.000</dcterms:created>
  <dc:creator>배지수</dc:creator>
  <cp:lastModifiedBy>duwjd</cp:lastModifiedBy>
  <dcterms:modified xsi:type="dcterms:W3CDTF">2024-08-12T09:11:52.045</dcterms:modified>
  <cp:revision>224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